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4" r:id="rId4"/>
    <p:sldId id="257" r:id="rId5"/>
    <p:sldId id="258" r:id="rId6"/>
    <p:sldId id="262" r:id="rId7"/>
    <p:sldId id="260" r:id="rId8"/>
    <p:sldId id="261"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88912"/>
  </p:normalViewPr>
  <p:slideViewPr>
    <p:cSldViewPr snapToGrid="0">
      <p:cViewPr varScale="1">
        <p:scale>
          <a:sx n="164" d="100"/>
          <a:sy n="164" d="100"/>
        </p:scale>
        <p:origin x="266" y="3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4A82-DB1C-4C60-A572-E9B10D2894E2}" type="datetimeFigureOut">
              <a:rPr lang="en-GB" smtClean="0"/>
              <a:t>04/04/2025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6E0DA-33C5-433F-8312-36588E11BCB5}" type="slidenum">
              <a:rPr lang="en-GB" smtClean="0"/>
              <a:t>‹#›</a:t>
            </a:fld>
            <a:endParaRPr lang="en-GB"/>
          </a:p>
        </p:txBody>
      </p:sp>
    </p:spTree>
    <p:extLst>
      <p:ext uri="{BB962C8B-B14F-4D97-AF65-F5344CB8AC3E}">
        <p14:creationId xmlns:p14="http://schemas.microsoft.com/office/powerpoint/2010/main" val="241652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**Be aware that the car will remember some selections if switched back on </a:t>
            </a:r>
            <a:r>
              <a:rPr lang="en-US" sz="1200" b="1" i="1" dirty="0"/>
              <a:t>very shortly </a:t>
            </a:r>
            <a:r>
              <a:rPr lang="en-US" sz="1200" i="1" dirty="0"/>
              <a:t>after being turned off. As the controller will have restarted on the ignition power cycle, it will ‘press’ all the buttons as intended. As the car will already have the desired modes selected, these additional button presses will toggle them back into the undesired states.</a:t>
            </a:r>
          </a:p>
          <a:p>
            <a:endParaRPr lang="en-US" dirty="0"/>
          </a:p>
        </p:txBody>
      </p:sp>
      <p:sp>
        <p:nvSpPr>
          <p:cNvPr id="4" name="Slide Number Placeholder 3"/>
          <p:cNvSpPr>
            <a:spLocks noGrp="1"/>
          </p:cNvSpPr>
          <p:nvPr>
            <p:ph type="sldNum" sz="quarter" idx="5"/>
          </p:nvPr>
        </p:nvSpPr>
        <p:spPr/>
        <p:txBody>
          <a:bodyPr/>
          <a:lstStyle/>
          <a:p>
            <a:fld id="{06A6E0DA-33C5-433F-8312-36588E11BCB5}" type="slidenum">
              <a:rPr lang="en-GB" smtClean="0"/>
              <a:t>2</a:t>
            </a:fld>
            <a:endParaRPr lang="en-GB"/>
          </a:p>
        </p:txBody>
      </p:sp>
    </p:spTree>
    <p:extLst>
      <p:ext uri="{BB962C8B-B14F-4D97-AF65-F5344CB8AC3E}">
        <p14:creationId xmlns:p14="http://schemas.microsoft.com/office/powerpoint/2010/main" val="363765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A6E0DA-33C5-433F-8312-36588E11BCB5}" type="slidenum">
              <a:rPr lang="en-GB" smtClean="0"/>
              <a:t>8</a:t>
            </a:fld>
            <a:endParaRPr lang="en-GB"/>
          </a:p>
        </p:txBody>
      </p:sp>
    </p:spTree>
    <p:extLst>
      <p:ext uri="{BB962C8B-B14F-4D97-AF65-F5344CB8AC3E}">
        <p14:creationId xmlns:p14="http://schemas.microsoft.com/office/powerpoint/2010/main" val="31479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E1-72CD-9CF3-FAF3-DE408A93D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70E4A9-1277-E174-4030-326633F83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18104F-79E4-CB1B-D1F4-BAA1E178BC71}"/>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116F20BA-48F0-0120-B257-1A940C3F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0CAEF4-0D83-3692-2193-E5CEA5E29CD1}"/>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33105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9A61-CBCE-DFAF-8D5A-A425AB8F29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51961-15BE-7AF1-B60B-7A2FA53A5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D63C02-2893-3269-2D14-1A0E0CCDFB59}"/>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4BB637D8-0163-512C-67BE-8F7E5040C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55C11-A66B-DFA7-590C-64CF79669CF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825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95B8C-2617-00D6-6BB1-691C5EB21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FAFCC0-8FF6-7D45-288E-E9ADCC088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B3F19-E497-F87F-FA05-C15A83031BF3}"/>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1A975EA6-56F5-A19D-A12A-D4DC7D4077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B73D15-0E63-7DD7-E666-A35A7EBB4394}"/>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97824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D0E0-88E6-765B-1A70-A2AD49590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79364-FE46-5E42-8879-DC7DD9A35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2581B0-DA17-3DBB-45FB-B4B7261E20C2}"/>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5156875A-E34D-8D90-E616-6B68935133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0A7516-98C1-0FE9-CFD0-573A796E49F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2843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9BF6-C91B-9AF8-6153-6FF3388986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5BDC9D-36A2-9D8D-423C-8CE8C026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0C6A4-BE8C-6D21-C3C3-BB0172F674DB}"/>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05AE0D4D-0C99-6155-0757-96191DDEFA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2EB881-327A-64C4-6014-57EBA641E2FF}"/>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68693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FBC4-EF2F-B861-9D83-54C48C21D6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D21B7-33E6-17C4-2AF4-3FD5FA416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76032E-7E77-D476-53A8-A82DED8E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904FD0-7C62-3264-3692-B3432AD056CB}"/>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42616575-8390-69F8-9276-AC2EFDE09D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DD8F7-C40E-848E-81E0-4D789C1F78D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78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D65-AAC5-E5B1-216F-6D2632E97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E9E02-CB24-2339-FFE4-1CDF8FCBA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C611E-09A0-7F90-9DAD-CA6BD5B2A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434CC0-2C18-8D02-75A8-C807A939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3AC-8D63-BA1A-9C41-B6492B022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CC1EC-5DEA-F552-C85B-071ED38FE790}"/>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8" name="Footer Placeholder 7">
            <a:extLst>
              <a:ext uri="{FF2B5EF4-FFF2-40B4-BE49-F238E27FC236}">
                <a16:creationId xmlns:a16="http://schemas.microsoft.com/office/drawing/2014/main" id="{D89B4497-94FB-9AA8-0ECB-52543C3D68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8DDC79-C93E-2793-1B88-3FCFB5C12909}"/>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0917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F7-60AE-3FFE-BDE8-0A9DD74668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6F049-FA06-BB5C-66A0-9241A99B8A57}"/>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4" name="Footer Placeholder 3">
            <a:extLst>
              <a:ext uri="{FF2B5EF4-FFF2-40B4-BE49-F238E27FC236}">
                <a16:creationId xmlns:a16="http://schemas.microsoft.com/office/drawing/2014/main" id="{B99E77C3-8ADA-57D3-444B-049407D2DF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76D250-166C-D33F-BD43-9A86347FA073}"/>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2488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769B8-58FD-BAC7-1FAB-E11B6FE2E658}"/>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3" name="Footer Placeholder 2">
            <a:extLst>
              <a:ext uri="{FF2B5EF4-FFF2-40B4-BE49-F238E27FC236}">
                <a16:creationId xmlns:a16="http://schemas.microsoft.com/office/drawing/2014/main" id="{A7654166-5993-4609-E66B-64C432BA7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9BF230-85DC-E73C-4AB4-020C365C7B0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05320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D83-750D-D6BE-CCDD-CF9CB842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0F0ABB-A719-7D99-8B4A-96D5173B2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9E161-4FE4-BF51-2224-3090568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D0F9-1CE9-9749-2811-CCF329D4B49F}"/>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580F1045-3C66-94E8-43C9-C009AC077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A9E3CA-3E3D-4758-90F3-6E77AD40217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5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2A5-1D3A-6341-DFAF-D4C04187D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9FB30DB-E144-E0CF-C604-D1DC2CA1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30082A-3AC4-3FC8-8842-D0AEDB78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38F9D-23FC-D7C4-0205-8CA7ACA7543C}"/>
              </a:ext>
            </a:extLst>
          </p:cNvPr>
          <p:cNvSpPr>
            <a:spLocks noGrp="1"/>
          </p:cNvSpPr>
          <p:nvPr>
            <p:ph type="dt" sz="half" idx="10"/>
          </p:nvPr>
        </p:nvSpPr>
        <p:spPr/>
        <p:txBody>
          <a:bodyPr/>
          <a:lstStyle/>
          <a:p>
            <a:fld id="{E5DB6F7E-7A0F-4A80-AAF6-D068390ECFD2}" type="datetimeFigureOut">
              <a:rPr lang="en-GB" smtClean="0"/>
              <a:t>04/04/2025</a:t>
            </a:fld>
            <a:endParaRPr lang="en-GB"/>
          </a:p>
        </p:txBody>
      </p:sp>
      <p:sp>
        <p:nvSpPr>
          <p:cNvPr id="6" name="Footer Placeholder 5">
            <a:extLst>
              <a:ext uri="{FF2B5EF4-FFF2-40B4-BE49-F238E27FC236}">
                <a16:creationId xmlns:a16="http://schemas.microsoft.com/office/drawing/2014/main" id="{1EF03B62-7912-19EE-410D-B0331BCB9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C24AA9-FF7D-CE40-AFA3-42CF68A0613A}"/>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291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375A6-4DA4-C825-12C1-47CEA32DA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320D43-AA5B-E1FB-B09D-1437A4DE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136FBF-435B-D38F-5D33-E3A884D0D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B6F7E-7A0F-4A80-AAF6-D068390ECFD2}" type="datetimeFigureOut">
              <a:rPr lang="en-GB" smtClean="0"/>
              <a:t>04/04/2025</a:t>
            </a:fld>
            <a:endParaRPr lang="en-GB"/>
          </a:p>
        </p:txBody>
      </p:sp>
      <p:sp>
        <p:nvSpPr>
          <p:cNvPr id="5" name="Footer Placeholder 4">
            <a:extLst>
              <a:ext uri="{FF2B5EF4-FFF2-40B4-BE49-F238E27FC236}">
                <a16:creationId xmlns:a16="http://schemas.microsoft.com/office/drawing/2014/main" id="{24628381-7375-BA84-3B0B-A099578B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6A11F6-9298-254B-CD48-279C27651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4E08AB-384D-4DB0-8D7C-3D3D72B24DCB}" type="slidenum">
              <a:rPr lang="en-GB" smtClean="0"/>
              <a:t>‹#›</a:t>
            </a:fld>
            <a:endParaRPr lang="en-GB"/>
          </a:p>
        </p:txBody>
      </p:sp>
    </p:spTree>
    <p:extLst>
      <p:ext uri="{BB962C8B-B14F-4D97-AF65-F5344CB8AC3E}">
        <p14:creationId xmlns:p14="http://schemas.microsoft.com/office/powerpoint/2010/main" val="252033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iexpress.com/item/1005004458461883.html?spm=a2g0o.order_list.order_list_main.17.3daf1802L5vub8"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 Id="rId5" Type="http://schemas.openxmlformats.org/officeDocument/2006/relationships/hyperlink" Target="https://www.aliexpress.com/item/1005003780291406.html?spm=a2g0o.order_list.order_list_main.23.3daf1802L5vub8" TargetMode="External"/><Relationship Id="rId4"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 Id="rId7" Type="http://schemas.openxmlformats.org/officeDocument/2006/relationships/image" Target="../media/image7.JPEG"/><Relationship Id="rId2" Type="http://schemas.openxmlformats.org/officeDocument/2006/relationships/hyperlink" Target="https://www.aliexpress.com/item/1005004458461883.html?spm=a2g0o.order_list.order_list_main.17.3daf1802L5vub8" TargetMode="Externa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liexpress.com/item/1005003780291406.html?spm=a2g0o.order_list.order_list_main.23.3daf1802L5vub8"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6.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gr-yaris.co.uk/threads/automatic-shut-off-of-all-lane-assist-everytime-you-start-the-car.2947/?nested_view=1&amp;sortby=oldest#replies" TargetMode="External"/><Relationship Id="rId2" Type="http://schemas.openxmlformats.org/officeDocument/2006/relationships/hyperlink" Target="https://github.com/WillN5/GR-Yaris-Startup-Controller-V2/" TargetMode="External"/><Relationship Id="rId1" Type="http://schemas.openxmlformats.org/officeDocument/2006/relationships/slideLayout" Target="../slideLayouts/slideLayout2.xml"/><Relationship Id="rId6" Type="http://schemas.openxmlformats.org/officeDocument/2006/relationships/hyperlink" Target="https://www.amazon.co.uk/dp/B07GDGJ5K6?ref=ppx_yo2ov_dt_b_fed_asin_title" TargetMode="External"/><Relationship Id="rId5" Type="http://schemas.openxmlformats.org/officeDocument/2006/relationships/hyperlink" Target="https://www.ebay.co.uk/itm/301224679633?_skw=16%2F0.2mm+single+core+hook+up+wir&amp;itmmeta=01JQ2HR1N9ZGDZ865RJGR8JDAC&amp;hash=item462263d8d1:g:NM8AAOxyRNJSb6NB" TargetMode="External"/><Relationship Id="rId4" Type="http://schemas.openxmlformats.org/officeDocument/2006/relationships/hyperlink" Target="https://www.youtube.com/watch?v=YhoG59Sv5Q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BE39-03C1-C2A7-8996-F9370D985C01}"/>
              </a:ext>
            </a:extLst>
          </p:cNvPr>
          <p:cNvSpPr>
            <a:spLocks noGrp="1"/>
          </p:cNvSpPr>
          <p:nvPr>
            <p:ph type="ctrTitle"/>
          </p:nvPr>
        </p:nvSpPr>
        <p:spPr>
          <a:xfrm>
            <a:off x="1524000" y="687454"/>
            <a:ext cx="9144000" cy="1084809"/>
          </a:xfrm>
        </p:spPr>
        <p:txBody>
          <a:bodyPr anchor="ctr">
            <a:normAutofit/>
          </a:bodyPr>
          <a:lstStyle/>
          <a:p>
            <a:r>
              <a:rPr lang="en-US" sz="4800" dirty="0"/>
              <a:t>GR Yaris Startup Controller V2.0</a:t>
            </a:r>
            <a:endParaRPr lang="en-GB" sz="4800" dirty="0"/>
          </a:p>
        </p:txBody>
      </p:sp>
      <p:sp>
        <p:nvSpPr>
          <p:cNvPr id="3" name="Subtitle 2">
            <a:extLst>
              <a:ext uri="{FF2B5EF4-FFF2-40B4-BE49-F238E27FC236}">
                <a16:creationId xmlns:a16="http://schemas.microsoft.com/office/drawing/2014/main" id="{9EA9851A-8E0D-13C8-0BE1-6EFBDEDDF80B}"/>
              </a:ext>
            </a:extLst>
          </p:cNvPr>
          <p:cNvSpPr>
            <a:spLocks noGrp="1"/>
          </p:cNvSpPr>
          <p:nvPr>
            <p:ph type="subTitle" idx="1"/>
          </p:nvPr>
        </p:nvSpPr>
        <p:spPr>
          <a:xfrm>
            <a:off x="2580987" y="1628288"/>
            <a:ext cx="7030027" cy="663058"/>
          </a:xfrm>
        </p:spPr>
        <p:txBody>
          <a:bodyPr anchor="ctr">
            <a:normAutofit/>
          </a:bodyPr>
          <a:lstStyle/>
          <a:p>
            <a:r>
              <a:rPr lang="en-US" dirty="0"/>
              <a:t>Overview &amp; Installation guide</a:t>
            </a:r>
          </a:p>
        </p:txBody>
      </p:sp>
      <p:sp>
        <p:nvSpPr>
          <p:cNvPr id="5" name="TextBox 4">
            <a:extLst>
              <a:ext uri="{FF2B5EF4-FFF2-40B4-BE49-F238E27FC236}">
                <a16:creationId xmlns:a16="http://schemas.microsoft.com/office/drawing/2014/main" id="{ABD06E6F-65D3-A472-530E-589D8A1495DB}"/>
              </a:ext>
            </a:extLst>
          </p:cNvPr>
          <p:cNvSpPr txBox="1"/>
          <p:nvPr/>
        </p:nvSpPr>
        <p:spPr>
          <a:xfrm>
            <a:off x="10106641" y="6240215"/>
            <a:ext cx="2085359" cy="461665"/>
          </a:xfrm>
          <a:prstGeom prst="rect">
            <a:avLst/>
          </a:prstGeom>
          <a:noFill/>
        </p:spPr>
        <p:txBody>
          <a:bodyPr wrap="square" rtlCol="0">
            <a:spAutoFit/>
          </a:bodyPr>
          <a:lstStyle/>
          <a:p>
            <a:r>
              <a:rPr lang="en-US" sz="1200" dirty="0"/>
              <a:t>WILLN on GR-Yaris.co.uk</a:t>
            </a:r>
          </a:p>
          <a:p>
            <a:r>
              <a:rPr lang="en-US" sz="1200" dirty="0"/>
              <a:t>will.norman@sky.com</a:t>
            </a:r>
            <a:endParaRPr lang="en-GB" sz="1200" dirty="0"/>
          </a:p>
        </p:txBody>
      </p:sp>
      <p:sp>
        <p:nvSpPr>
          <p:cNvPr id="6" name="Subtitle 2">
            <a:extLst>
              <a:ext uri="{FF2B5EF4-FFF2-40B4-BE49-F238E27FC236}">
                <a16:creationId xmlns:a16="http://schemas.microsoft.com/office/drawing/2014/main" id="{5818905F-B223-ABEE-618B-1963E06E6DF4}"/>
              </a:ext>
            </a:extLst>
          </p:cNvPr>
          <p:cNvSpPr txBox="1">
            <a:spLocks/>
          </p:cNvSpPr>
          <p:nvPr/>
        </p:nvSpPr>
        <p:spPr>
          <a:xfrm>
            <a:off x="2580987" y="2427614"/>
            <a:ext cx="7030027" cy="10013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rgbClr val="FF0000"/>
                </a:solidFill>
              </a:rPr>
              <a:t>I TAKE NO RESPONSIBILITY FOR ANY DAMAGE CAUSED DURING THE INSTALLATION OR OPERATION OF THE DEVICE.</a:t>
            </a:r>
          </a:p>
          <a:p>
            <a:r>
              <a:rPr lang="en-US" sz="1600" b="1" u="sng" dirty="0">
                <a:solidFill>
                  <a:srgbClr val="FF0000"/>
                </a:solidFill>
              </a:rPr>
              <a:t>INSTALL AT YOUR OWN RISK</a:t>
            </a:r>
            <a:endParaRPr lang="en-GB" sz="1600" b="1" u="sng" dirty="0">
              <a:solidFill>
                <a:srgbClr val="FF0000"/>
              </a:solidFill>
            </a:endParaRPr>
          </a:p>
        </p:txBody>
      </p:sp>
      <p:pic>
        <p:nvPicPr>
          <p:cNvPr id="9" name="Picture 8" descr="A black and purple electronic device&#10;&#10;AI-generated content may be incorrect.">
            <a:extLst>
              <a:ext uri="{FF2B5EF4-FFF2-40B4-BE49-F238E27FC236}">
                <a16:creationId xmlns:a16="http://schemas.microsoft.com/office/drawing/2014/main" id="{6045BFDF-2ED3-E3F3-23DC-F95330F7C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11" y="3524469"/>
            <a:ext cx="3034377" cy="3034377"/>
          </a:xfrm>
          <a:prstGeom prst="rect">
            <a:avLst/>
          </a:prstGeom>
        </p:spPr>
      </p:pic>
    </p:spTree>
    <p:extLst>
      <p:ext uri="{BB962C8B-B14F-4D97-AF65-F5344CB8AC3E}">
        <p14:creationId xmlns:p14="http://schemas.microsoft.com/office/powerpoint/2010/main" val="157463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ire on a mat&#10;&#10;AI-generated content may be incorrect.">
            <a:extLst>
              <a:ext uri="{FF2B5EF4-FFF2-40B4-BE49-F238E27FC236}">
                <a16:creationId xmlns:a16="http://schemas.microsoft.com/office/drawing/2014/main" id="{D0AD7D49-B895-65C2-A45B-841CB18F0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152" y="2487562"/>
            <a:ext cx="5591504" cy="4193628"/>
          </a:xfrm>
        </p:spPr>
      </p:pic>
      <p:sp>
        <p:nvSpPr>
          <p:cNvPr id="6" name="TextBox 5">
            <a:extLst>
              <a:ext uri="{FF2B5EF4-FFF2-40B4-BE49-F238E27FC236}">
                <a16:creationId xmlns:a16="http://schemas.microsoft.com/office/drawing/2014/main" id="{C07B4C5E-0581-2FC8-9629-FFD10DB11224}"/>
              </a:ext>
            </a:extLst>
          </p:cNvPr>
          <p:cNvSpPr txBox="1"/>
          <p:nvPr/>
        </p:nvSpPr>
        <p:spPr>
          <a:xfrm>
            <a:off x="130207" y="585752"/>
            <a:ext cx="10255186" cy="1477328"/>
          </a:xfrm>
          <a:prstGeom prst="rect">
            <a:avLst/>
          </a:prstGeom>
          <a:noFill/>
        </p:spPr>
        <p:txBody>
          <a:bodyPr wrap="square" rtlCol="0">
            <a:spAutoFit/>
          </a:bodyPr>
          <a:lstStyle/>
          <a:p>
            <a:pPr marL="342900" indent="-342900">
              <a:buAutoNum type="arabicParenR"/>
            </a:pPr>
            <a:r>
              <a:rPr lang="en-US" dirty="0"/>
              <a:t>Power &amp; Ground</a:t>
            </a:r>
            <a:endParaRPr lang="en-US" dirty="0">
              <a:hlinkClick r:id="rId3"/>
            </a:endParaRPr>
          </a:p>
          <a:p>
            <a:pPr marL="800100" lvl="1" indent="-342900">
              <a:buAutoNum type="alphaUcPeriod"/>
            </a:pPr>
            <a:r>
              <a:rPr lang="en-US" dirty="0">
                <a:hlinkClick r:id="rId3"/>
              </a:rPr>
              <a:t>10-pin extension harness</a:t>
            </a:r>
            <a:endParaRPr lang="en-US" dirty="0"/>
          </a:p>
          <a:p>
            <a:pPr marL="800100" lvl="1" indent="-342900">
              <a:buFont typeface="+mj-lt"/>
              <a:buAutoNum type="alphaUcPeriod"/>
            </a:pPr>
            <a:r>
              <a:rPr lang="en-US" dirty="0">
                <a:hlinkClick r:id="rId4"/>
              </a:rPr>
              <a:t>Another 10-pin option that should work</a:t>
            </a:r>
            <a:endParaRPr lang="en-US" dirty="0"/>
          </a:p>
          <a:p>
            <a:pPr marL="342900" indent="-342900">
              <a:buAutoNum type="arabicParenR"/>
            </a:pPr>
            <a:r>
              <a:rPr lang="en-US" sz="1800" dirty="0">
                <a:hlinkClick r:id="rId5"/>
              </a:rPr>
              <a:t>Lane Departure Alert: 14-pin extension harness</a:t>
            </a:r>
            <a:endParaRPr lang="en-US" dirty="0"/>
          </a:p>
          <a:p>
            <a:pPr marL="342900" indent="-342900">
              <a:buAutoNum type="arabicParenR"/>
            </a:pPr>
            <a:r>
              <a:rPr lang="en-US" sz="1800" dirty="0">
                <a:hlinkClick r:id="rId6"/>
              </a:rPr>
              <a:t>Sport/</a:t>
            </a:r>
            <a:r>
              <a:rPr lang="en-US" dirty="0">
                <a:hlinkClick r:id="rId6"/>
              </a:rPr>
              <a:t>Track M</a:t>
            </a:r>
            <a:r>
              <a:rPr lang="en-US" sz="1800" dirty="0">
                <a:hlinkClick r:id="rId6"/>
              </a:rPr>
              <a:t>ode: 8-pin plug + socket + crimp pins</a:t>
            </a:r>
            <a:r>
              <a:rPr lang="en-US" sz="1800" dirty="0"/>
              <a:t> (upper slot female version)</a:t>
            </a:r>
          </a:p>
        </p:txBody>
      </p:sp>
      <p:sp>
        <p:nvSpPr>
          <p:cNvPr id="7" name="Title 1">
            <a:extLst>
              <a:ext uri="{FF2B5EF4-FFF2-40B4-BE49-F238E27FC236}">
                <a16:creationId xmlns:a16="http://schemas.microsoft.com/office/drawing/2014/main" id="{1C4689C4-3875-CF93-CFCD-D650E88F3981}"/>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10. Extension Harnesses</a:t>
            </a:r>
            <a:endParaRPr lang="en-GB" sz="3200" dirty="0"/>
          </a:p>
        </p:txBody>
      </p:sp>
      <p:sp>
        <p:nvSpPr>
          <p:cNvPr id="2" name="Oval 1">
            <a:extLst>
              <a:ext uri="{FF2B5EF4-FFF2-40B4-BE49-F238E27FC236}">
                <a16:creationId xmlns:a16="http://schemas.microsoft.com/office/drawing/2014/main" id="{D75AD67C-D074-B261-2356-20219E00AC0B}"/>
              </a:ext>
            </a:extLst>
          </p:cNvPr>
          <p:cNvSpPr/>
          <p:nvPr/>
        </p:nvSpPr>
        <p:spPr>
          <a:xfrm>
            <a:off x="6496666" y="5265509"/>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3" name="Oval 2">
            <a:extLst>
              <a:ext uri="{FF2B5EF4-FFF2-40B4-BE49-F238E27FC236}">
                <a16:creationId xmlns:a16="http://schemas.microsoft.com/office/drawing/2014/main" id="{0975A6D3-12A4-7490-0BD9-2A036AFE90E1}"/>
              </a:ext>
            </a:extLst>
          </p:cNvPr>
          <p:cNvSpPr/>
          <p:nvPr/>
        </p:nvSpPr>
        <p:spPr>
          <a:xfrm>
            <a:off x="5602658" y="5285092"/>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4" name="Oval 3">
            <a:extLst>
              <a:ext uri="{FF2B5EF4-FFF2-40B4-BE49-F238E27FC236}">
                <a16:creationId xmlns:a16="http://schemas.microsoft.com/office/drawing/2014/main" id="{E3DC7507-A598-C22D-174E-8C236E6BB805}"/>
              </a:ext>
            </a:extLst>
          </p:cNvPr>
          <p:cNvSpPr/>
          <p:nvPr/>
        </p:nvSpPr>
        <p:spPr>
          <a:xfrm>
            <a:off x="4532676" y="4900073"/>
            <a:ext cx="447367" cy="44736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Tree>
    <p:extLst>
      <p:ext uri="{BB962C8B-B14F-4D97-AF65-F5344CB8AC3E}">
        <p14:creationId xmlns:p14="http://schemas.microsoft.com/office/powerpoint/2010/main" val="42622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0A51-E637-340E-F29B-E52B42F51689}"/>
              </a:ext>
            </a:extLst>
          </p:cNvPr>
          <p:cNvSpPr>
            <a:spLocks noGrp="1"/>
          </p:cNvSpPr>
          <p:nvPr>
            <p:ph type="title"/>
          </p:nvPr>
        </p:nvSpPr>
        <p:spPr>
          <a:xfrm>
            <a:off x="0" y="-6749"/>
            <a:ext cx="10515600" cy="681037"/>
          </a:xfrm>
        </p:spPr>
        <p:txBody>
          <a:bodyPr>
            <a:normAutofit/>
          </a:bodyPr>
          <a:lstStyle/>
          <a:p>
            <a:r>
              <a:rPr lang="en-US" sz="3200" dirty="0"/>
              <a:t>2. Overview - Operation</a:t>
            </a:r>
            <a:endParaRPr lang="en-GB" sz="3200" dirty="0"/>
          </a:p>
        </p:txBody>
      </p:sp>
      <p:sp>
        <p:nvSpPr>
          <p:cNvPr id="3" name="Content Placeholder 2">
            <a:extLst>
              <a:ext uri="{FF2B5EF4-FFF2-40B4-BE49-F238E27FC236}">
                <a16:creationId xmlns:a16="http://schemas.microsoft.com/office/drawing/2014/main" id="{C2B36091-DA68-C67B-0DA8-1F1FAC91E4CF}"/>
              </a:ext>
            </a:extLst>
          </p:cNvPr>
          <p:cNvSpPr>
            <a:spLocks noGrp="1"/>
          </p:cNvSpPr>
          <p:nvPr>
            <p:ph idx="1"/>
          </p:nvPr>
        </p:nvSpPr>
        <p:spPr>
          <a:xfrm>
            <a:off x="325082" y="674288"/>
            <a:ext cx="11446504" cy="5789574"/>
          </a:xfrm>
        </p:spPr>
        <p:txBody>
          <a:bodyPr>
            <a:normAutofit/>
          </a:bodyPr>
          <a:lstStyle/>
          <a:p>
            <a:pPr marL="0" indent="0">
              <a:lnSpc>
                <a:spcPct val="110000"/>
              </a:lnSpc>
              <a:spcBef>
                <a:spcPts val="200"/>
              </a:spcBef>
              <a:buNone/>
            </a:pPr>
            <a:r>
              <a:rPr lang="en-US" sz="1800" dirty="0"/>
              <a:t>Every time the car ignition powers on, the “</a:t>
            </a:r>
            <a:r>
              <a:rPr lang="en-US" sz="1800" i="1" dirty="0"/>
              <a:t>GR Yaris Startup Controller”</a:t>
            </a:r>
            <a:r>
              <a:rPr lang="en-US" sz="1800" dirty="0"/>
              <a:t> turns on</a:t>
            </a:r>
            <a:r>
              <a:rPr lang="en-US" sz="1800" i="1" dirty="0"/>
              <a:t> </a:t>
            </a:r>
            <a:r>
              <a:rPr lang="en-US" sz="1800" dirty="0"/>
              <a:t>and automatically:</a:t>
            </a:r>
          </a:p>
          <a:p>
            <a:pPr>
              <a:lnSpc>
                <a:spcPct val="110000"/>
              </a:lnSpc>
              <a:spcBef>
                <a:spcPts val="200"/>
              </a:spcBef>
            </a:pPr>
            <a:r>
              <a:rPr lang="en-US" sz="1800" dirty="0"/>
              <a:t>Switches off the lane departure alert </a:t>
            </a:r>
          </a:p>
          <a:p>
            <a:pPr>
              <a:lnSpc>
                <a:spcPct val="110000"/>
              </a:lnSpc>
              <a:spcBef>
                <a:spcPts val="200"/>
              </a:spcBef>
            </a:pPr>
            <a:r>
              <a:rPr lang="en-US" sz="1800" dirty="0"/>
              <a:t>Switches off auto stop/start</a:t>
            </a:r>
          </a:p>
          <a:p>
            <a:pPr>
              <a:lnSpc>
                <a:spcPct val="110000"/>
              </a:lnSpc>
              <a:spcBef>
                <a:spcPts val="200"/>
              </a:spcBef>
            </a:pPr>
            <a:r>
              <a:rPr lang="en-US" sz="1800" dirty="0"/>
              <a:t>Switches on iMT</a:t>
            </a:r>
          </a:p>
          <a:p>
            <a:pPr>
              <a:lnSpc>
                <a:spcPct val="110000"/>
              </a:lnSpc>
              <a:spcBef>
                <a:spcPts val="200"/>
              </a:spcBef>
            </a:pPr>
            <a:r>
              <a:rPr lang="en-US" sz="1800" dirty="0"/>
              <a:t>Selects the driving mode (sport/track)</a:t>
            </a:r>
          </a:p>
          <a:p>
            <a:pPr>
              <a:lnSpc>
                <a:spcPct val="110000"/>
              </a:lnSpc>
              <a:spcBef>
                <a:spcPts val="200"/>
              </a:spcBef>
            </a:pPr>
            <a:r>
              <a:rPr lang="en-US" sz="1800" dirty="0"/>
              <a:t>Turns ESC to expert mode or fully off</a:t>
            </a:r>
          </a:p>
          <a:p>
            <a:pPr>
              <a:lnSpc>
                <a:spcPct val="110000"/>
              </a:lnSpc>
              <a:spcBef>
                <a:spcPts val="200"/>
              </a:spcBef>
            </a:pPr>
            <a:endParaRPr lang="en-US" sz="1800" dirty="0"/>
          </a:p>
          <a:p>
            <a:pPr marL="0" indent="0">
              <a:lnSpc>
                <a:spcPct val="110000"/>
              </a:lnSpc>
              <a:spcBef>
                <a:spcPts val="200"/>
              </a:spcBef>
              <a:buNone/>
            </a:pPr>
            <a:r>
              <a:rPr lang="en-US" sz="1800" dirty="0"/>
              <a:t>It does this by mimicking button presses electronically (no CAN bus sophistication, just button presses).</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want all the buttons pressed, </a:t>
            </a:r>
            <a:r>
              <a:rPr lang="en-US" sz="1800" i="1" u="sng" dirty="0"/>
              <a:t>wire only the ones you desire </a:t>
            </a:r>
            <a:r>
              <a:rPr lang="en-US" sz="1800" dirty="0"/>
              <a:t>and leave the rest empty (i.e., wire in lane departure alert and leave the rest unconnected)</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feel comfortable splicing into the factory wiring (like me), you can buy short extension harnesses that plug inline, allowing you to splice in without cutting into the factory wires. See links on subsequent slides for where to purchase these extensions.</a:t>
            </a:r>
            <a:endParaRPr lang="en-US" sz="1800" b="1" u="sng" dirty="0"/>
          </a:p>
          <a:p>
            <a:pPr marL="0" indent="0">
              <a:lnSpc>
                <a:spcPct val="110000"/>
              </a:lnSpc>
              <a:spcBef>
                <a:spcPts val="200"/>
              </a:spcBef>
              <a:buNone/>
            </a:pPr>
            <a:endParaRPr lang="en-US" sz="1800" dirty="0"/>
          </a:p>
        </p:txBody>
      </p:sp>
    </p:spTree>
    <p:extLst>
      <p:ext uri="{BB962C8B-B14F-4D97-AF65-F5344CB8AC3E}">
        <p14:creationId xmlns:p14="http://schemas.microsoft.com/office/powerpoint/2010/main" val="348709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D420E-52C8-8EED-5A41-88828F3445B2}"/>
              </a:ext>
            </a:extLst>
          </p:cNvPr>
          <p:cNvSpPr txBox="1">
            <a:spLocks/>
          </p:cNvSpPr>
          <p:nvPr/>
        </p:nvSpPr>
        <p:spPr>
          <a:xfrm>
            <a:off x="0" y="-6749"/>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3. Overview - Design</a:t>
            </a:r>
            <a:endParaRPr lang="en-GB" sz="3200" dirty="0"/>
          </a:p>
        </p:txBody>
      </p:sp>
      <p:sp>
        <p:nvSpPr>
          <p:cNvPr id="35" name="TextBox 34">
            <a:extLst>
              <a:ext uri="{FF2B5EF4-FFF2-40B4-BE49-F238E27FC236}">
                <a16:creationId xmlns:a16="http://schemas.microsoft.com/office/drawing/2014/main" id="{C717423F-8A8E-D313-64B7-197BA749D696}"/>
              </a:ext>
            </a:extLst>
          </p:cNvPr>
          <p:cNvSpPr txBox="1"/>
          <p:nvPr/>
        </p:nvSpPr>
        <p:spPr>
          <a:xfrm>
            <a:off x="1493900" y="4243182"/>
            <a:ext cx="2020546" cy="276999"/>
          </a:xfrm>
          <a:prstGeom prst="rect">
            <a:avLst/>
          </a:prstGeom>
          <a:noFill/>
        </p:spPr>
        <p:txBody>
          <a:bodyPr wrap="square" rtlCol="0">
            <a:spAutoFit/>
          </a:bodyPr>
          <a:lstStyle/>
          <a:p>
            <a:pPr algn="ctr"/>
            <a:r>
              <a:rPr lang="en-US" sz="1200" b="1" dirty="0"/>
              <a:t>Drive Mode Select Switch</a:t>
            </a:r>
            <a:endParaRPr lang="en-GB" sz="1200" b="1" dirty="0"/>
          </a:p>
        </p:txBody>
      </p:sp>
      <p:pic>
        <p:nvPicPr>
          <p:cNvPr id="3" name="Picture 2" descr="A small electronic device with a green connector&#10;&#10;AI-generated content may be incorrect.">
            <a:extLst>
              <a:ext uri="{FF2B5EF4-FFF2-40B4-BE49-F238E27FC236}">
                <a16:creationId xmlns:a16="http://schemas.microsoft.com/office/drawing/2014/main" id="{EB10BEB4-0056-56BE-0D2F-9C5AC1A66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534" y="1401450"/>
            <a:ext cx="5226519" cy="3932675"/>
          </a:xfrm>
          <a:prstGeom prst="rect">
            <a:avLst/>
          </a:prstGeom>
        </p:spPr>
      </p:pic>
      <p:sp>
        <p:nvSpPr>
          <p:cNvPr id="5" name="TextBox 4">
            <a:extLst>
              <a:ext uri="{FF2B5EF4-FFF2-40B4-BE49-F238E27FC236}">
                <a16:creationId xmlns:a16="http://schemas.microsoft.com/office/drawing/2014/main" id="{ACA3B26D-D1A3-77D4-8B1A-7E40620F3D33}"/>
              </a:ext>
            </a:extLst>
          </p:cNvPr>
          <p:cNvSpPr txBox="1"/>
          <p:nvPr/>
        </p:nvSpPr>
        <p:spPr>
          <a:xfrm>
            <a:off x="1664860" y="3105834"/>
            <a:ext cx="1553497" cy="646331"/>
          </a:xfrm>
          <a:prstGeom prst="rect">
            <a:avLst/>
          </a:prstGeom>
          <a:noFill/>
        </p:spPr>
        <p:txBody>
          <a:bodyPr wrap="square" rtlCol="0">
            <a:spAutoFit/>
          </a:bodyPr>
          <a:lstStyle/>
          <a:p>
            <a:pPr algn="ctr"/>
            <a:r>
              <a:rPr lang="en-US" sz="1200" b="1" dirty="0"/>
              <a:t>ESC select switch</a:t>
            </a:r>
          </a:p>
          <a:p>
            <a:pPr algn="ctr"/>
            <a:r>
              <a:rPr lang="en-US" sz="1200" dirty="0"/>
              <a:t>Expert mode</a:t>
            </a:r>
          </a:p>
          <a:p>
            <a:pPr algn="ctr"/>
            <a:r>
              <a:rPr lang="en-US" sz="1200" dirty="0"/>
              <a:t>ESC fully off</a:t>
            </a:r>
            <a:endParaRPr lang="en-GB" sz="1200" dirty="0"/>
          </a:p>
        </p:txBody>
      </p:sp>
    </p:spTree>
    <p:extLst>
      <p:ext uri="{BB962C8B-B14F-4D97-AF65-F5344CB8AC3E}">
        <p14:creationId xmlns:p14="http://schemas.microsoft.com/office/powerpoint/2010/main" val="299997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mall square electronic device&#10;&#10;AI-generated content may be incorrect.">
            <a:extLst>
              <a:ext uri="{FF2B5EF4-FFF2-40B4-BE49-F238E27FC236}">
                <a16:creationId xmlns:a16="http://schemas.microsoft.com/office/drawing/2014/main" id="{E3BB90B3-92A3-9BF5-FB8E-79E1C61E42E0}"/>
              </a:ext>
            </a:extLst>
          </p:cNvPr>
          <p:cNvPicPr>
            <a:picLocks noChangeAspect="1"/>
          </p:cNvPicPr>
          <p:nvPr/>
        </p:nvPicPr>
        <p:blipFill>
          <a:blip r:embed="rId2">
            <a:extLst>
              <a:ext uri="{28A0092B-C50C-407E-A947-70E740481C1C}">
                <a14:useLocalDpi xmlns:a14="http://schemas.microsoft.com/office/drawing/2010/main" val="0"/>
              </a:ext>
            </a:extLst>
          </a:blip>
          <a:srcRect l="24140" t="21936" r="22105" b="17921"/>
          <a:stretch/>
        </p:blipFill>
        <p:spPr>
          <a:xfrm>
            <a:off x="1084409" y="1297261"/>
            <a:ext cx="5394112" cy="4526400"/>
          </a:xfrm>
          <a:prstGeom prst="rect">
            <a:avLst/>
          </a:prstGeom>
        </p:spPr>
      </p:pic>
      <p:sp>
        <p:nvSpPr>
          <p:cNvPr id="11" name="Title 1">
            <a:extLst>
              <a:ext uri="{FF2B5EF4-FFF2-40B4-BE49-F238E27FC236}">
                <a16:creationId xmlns:a16="http://schemas.microsoft.com/office/drawing/2014/main" id="{4282B09C-691F-8800-E694-EE74D7D9075E}"/>
              </a:ext>
            </a:extLst>
          </p:cNvPr>
          <p:cNvSpPr>
            <a:spLocks noGrp="1"/>
          </p:cNvSpPr>
          <p:nvPr>
            <p:ph type="title"/>
          </p:nvPr>
        </p:nvSpPr>
        <p:spPr>
          <a:xfrm>
            <a:off x="0" y="0"/>
            <a:ext cx="10515600" cy="681037"/>
          </a:xfrm>
        </p:spPr>
        <p:txBody>
          <a:bodyPr>
            <a:normAutofit/>
          </a:bodyPr>
          <a:lstStyle/>
          <a:p>
            <a:r>
              <a:rPr lang="en-US" sz="3200" dirty="0"/>
              <a:t>4. Controller Wiring</a:t>
            </a:r>
            <a:endParaRPr lang="en-GB" sz="3200" dirty="0"/>
          </a:p>
        </p:txBody>
      </p:sp>
      <p:sp>
        <p:nvSpPr>
          <p:cNvPr id="4" name="TextBox 3">
            <a:extLst>
              <a:ext uri="{FF2B5EF4-FFF2-40B4-BE49-F238E27FC236}">
                <a16:creationId xmlns:a16="http://schemas.microsoft.com/office/drawing/2014/main" id="{1042D8B5-F40B-DB33-5C5C-497AE9F0BF94}"/>
              </a:ext>
            </a:extLst>
          </p:cNvPr>
          <p:cNvSpPr txBox="1"/>
          <p:nvPr/>
        </p:nvSpPr>
        <p:spPr>
          <a:xfrm>
            <a:off x="7457898" y="4413686"/>
            <a:ext cx="3060255" cy="369332"/>
          </a:xfrm>
          <a:prstGeom prst="rect">
            <a:avLst/>
          </a:prstGeom>
          <a:noFill/>
        </p:spPr>
        <p:txBody>
          <a:bodyPr wrap="square" rtlCol="0">
            <a:spAutoFit/>
          </a:bodyPr>
          <a:lstStyle/>
          <a:p>
            <a:r>
              <a:rPr lang="en-US" dirty="0">
                <a:solidFill>
                  <a:srgbClr val="FF0000"/>
                </a:solidFill>
              </a:rPr>
              <a:t>1. +12V (page 5)</a:t>
            </a:r>
            <a:endParaRPr lang="en-GB" dirty="0">
              <a:solidFill>
                <a:srgbClr val="FF0000"/>
              </a:solidFill>
            </a:endParaRPr>
          </a:p>
        </p:txBody>
      </p:sp>
      <p:sp>
        <p:nvSpPr>
          <p:cNvPr id="5" name="TextBox 4">
            <a:extLst>
              <a:ext uri="{FF2B5EF4-FFF2-40B4-BE49-F238E27FC236}">
                <a16:creationId xmlns:a16="http://schemas.microsoft.com/office/drawing/2014/main" id="{F97219F4-BDE5-FB04-A9B2-93C81292A6BC}"/>
              </a:ext>
            </a:extLst>
          </p:cNvPr>
          <p:cNvSpPr txBox="1"/>
          <p:nvPr/>
        </p:nvSpPr>
        <p:spPr>
          <a:xfrm>
            <a:off x="7457898" y="4126526"/>
            <a:ext cx="1746250" cy="369332"/>
          </a:xfrm>
          <a:prstGeom prst="rect">
            <a:avLst/>
          </a:prstGeom>
          <a:noFill/>
        </p:spPr>
        <p:txBody>
          <a:bodyPr wrap="square" rtlCol="0">
            <a:spAutoFit/>
          </a:bodyPr>
          <a:lstStyle/>
          <a:p>
            <a:r>
              <a:rPr lang="en-US" dirty="0"/>
              <a:t>2. GND (page 5)</a:t>
            </a:r>
            <a:endParaRPr lang="en-GB" dirty="0"/>
          </a:p>
        </p:txBody>
      </p:sp>
      <p:sp>
        <p:nvSpPr>
          <p:cNvPr id="6" name="TextBox 5">
            <a:extLst>
              <a:ext uri="{FF2B5EF4-FFF2-40B4-BE49-F238E27FC236}">
                <a16:creationId xmlns:a16="http://schemas.microsoft.com/office/drawing/2014/main" id="{EEA0E3F7-3603-1DB0-0376-09E65AAC1C12}"/>
              </a:ext>
            </a:extLst>
          </p:cNvPr>
          <p:cNvSpPr txBox="1"/>
          <p:nvPr/>
        </p:nvSpPr>
        <p:spPr>
          <a:xfrm>
            <a:off x="7457897" y="3552200"/>
            <a:ext cx="3432837" cy="369332"/>
          </a:xfrm>
          <a:prstGeom prst="rect">
            <a:avLst/>
          </a:prstGeom>
          <a:noFill/>
        </p:spPr>
        <p:txBody>
          <a:bodyPr wrap="square" rtlCol="0">
            <a:spAutoFit/>
          </a:bodyPr>
          <a:lstStyle/>
          <a:p>
            <a:r>
              <a:rPr lang="en-US" dirty="0">
                <a:solidFill>
                  <a:schemeClr val="accent5"/>
                </a:solidFill>
              </a:rPr>
              <a:t>4. iMT (page 7)</a:t>
            </a:r>
            <a:endParaRPr lang="en-GB" dirty="0">
              <a:solidFill>
                <a:schemeClr val="accent5"/>
              </a:solidFill>
            </a:endParaRPr>
          </a:p>
        </p:txBody>
      </p:sp>
      <p:sp>
        <p:nvSpPr>
          <p:cNvPr id="7" name="TextBox 6">
            <a:extLst>
              <a:ext uri="{FF2B5EF4-FFF2-40B4-BE49-F238E27FC236}">
                <a16:creationId xmlns:a16="http://schemas.microsoft.com/office/drawing/2014/main" id="{78900532-AECF-3DEA-B756-D0BF3A74C846}"/>
              </a:ext>
            </a:extLst>
          </p:cNvPr>
          <p:cNvSpPr txBox="1"/>
          <p:nvPr/>
        </p:nvSpPr>
        <p:spPr>
          <a:xfrm>
            <a:off x="7457897" y="3265037"/>
            <a:ext cx="3432837" cy="369332"/>
          </a:xfrm>
          <a:prstGeom prst="rect">
            <a:avLst/>
          </a:prstGeom>
          <a:noFill/>
        </p:spPr>
        <p:txBody>
          <a:bodyPr wrap="square" rtlCol="0">
            <a:spAutoFit/>
          </a:bodyPr>
          <a:lstStyle/>
          <a:p>
            <a:r>
              <a:rPr lang="en-US" dirty="0">
                <a:solidFill>
                  <a:schemeClr val="accent5"/>
                </a:solidFill>
              </a:rPr>
              <a:t>5. Auto Stop/Start (page 7)</a:t>
            </a:r>
            <a:endParaRPr lang="en-GB" dirty="0">
              <a:solidFill>
                <a:schemeClr val="accent5"/>
              </a:solidFill>
            </a:endParaRPr>
          </a:p>
        </p:txBody>
      </p:sp>
      <p:sp>
        <p:nvSpPr>
          <p:cNvPr id="8" name="TextBox 7">
            <a:extLst>
              <a:ext uri="{FF2B5EF4-FFF2-40B4-BE49-F238E27FC236}">
                <a16:creationId xmlns:a16="http://schemas.microsoft.com/office/drawing/2014/main" id="{3A84C571-7FAE-17F3-8012-4F8FE23919FF}"/>
              </a:ext>
            </a:extLst>
          </p:cNvPr>
          <p:cNvSpPr txBox="1"/>
          <p:nvPr/>
        </p:nvSpPr>
        <p:spPr>
          <a:xfrm>
            <a:off x="7457897" y="2403548"/>
            <a:ext cx="3432837" cy="369332"/>
          </a:xfrm>
          <a:prstGeom prst="rect">
            <a:avLst/>
          </a:prstGeom>
          <a:noFill/>
        </p:spPr>
        <p:txBody>
          <a:bodyPr wrap="square" rtlCol="0">
            <a:spAutoFit/>
          </a:bodyPr>
          <a:lstStyle/>
          <a:p>
            <a:r>
              <a:rPr lang="en-US" dirty="0">
                <a:solidFill>
                  <a:schemeClr val="accent5"/>
                </a:solidFill>
              </a:rPr>
              <a:t>8. Sport Mode (page 8)</a:t>
            </a:r>
            <a:endParaRPr lang="en-GB" dirty="0">
              <a:solidFill>
                <a:schemeClr val="accent5"/>
              </a:solidFill>
            </a:endParaRPr>
          </a:p>
        </p:txBody>
      </p:sp>
      <p:sp>
        <p:nvSpPr>
          <p:cNvPr id="9" name="TextBox 8">
            <a:extLst>
              <a:ext uri="{FF2B5EF4-FFF2-40B4-BE49-F238E27FC236}">
                <a16:creationId xmlns:a16="http://schemas.microsoft.com/office/drawing/2014/main" id="{9A5013A1-3124-6683-4A2F-A1D86A950F61}"/>
              </a:ext>
            </a:extLst>
          </p:cNvPr>
          <p:cNvSpPr txBox="1"/>
          <p:nvPr/>
        </p:nvSpPr>
        <p:spPr>
          <a:xfrm>
            <a:off x="7457897" y="2690711"/>
            <a:ext cx="3432837" cy="369332"/>
          </a:xfrm>
          <a:prstGeom prst="rect">
            <a:avLst/>
          </a:prstGeom>
          <a:noFill/>
        </p:spPr>
        <p:txBody>
          <a:bodyPr wrap="square" rtlCol="0">
            <a:spAutoFit/>
          </a:bodyPr>
          <a:lstStyle/>
          <a:p>
            <a:r>
              <a:rPr lang="en-US" dirty="0">
                <a:solidFill>
                  <a:schemeClr val="accent5"/>
                </a:solidFill>
              </a:rPr>
              <a:t>7. Track Mode (page 8)</a:t>
            </a:r>
            <a:endParaRPr lang="en-GB" dirty="0">
              <a:solidFill>
                <a:schemeClr val="accent5"/>
              </a:solidFill>
            </a:endParaRPr>
          </a:p>
        </p:txBody>
      </p:sp>
      <p:sp>
        <p:nvSpPr>
          <p:cNvPr id="10" name="TextBox 9">
            <a:extLst>
              <a:ext uri="{FF2B5EF4-FFF2-40B4-BE49-F238E27FC236}">
                <a16:creationId xmlns:a16="http://schemas.microsoft.com/office/drawing/2014/main" id="{B351FD3E-DD4F-6A19-D1E3-153D465E9D1A}"/>
              </a:ext>
            </a:extLst>
          </p:cNvPr>
          <p:cNvSpPr txBox="1"/>
          <p:nvPr/>
        </p:nvSpPr>
        <p:spPr>
          <a:xfrm>
            <a:off x="7457897" y="2977874"/>
            <a:ext cx="3432837" cy="369332"/>
          </a:xfrm>
          <a:prstGeom prst="rect">
            <a:avLst/>
          </a:prstGeom>
          <a:noFill/>
        </p:spPr>
        <p:txBody>
          <a:bodyPr wrap="square" rtlCol="0">
            <a:spAutoFit/>
          </a:bodyPr>
          <a:lstStyle/>
          <a:p>
            <a:r>
              <a:rPr lang="en-US" dirty="0">
                <a:solidFill>
                  <a:schemeClr val="accent5"/>
                </a:solidFill>
              </a:rPr>
              <a:t>6. Lane Departure Alert (page 6)</a:t>
            </a:r>
            <a:endParaRPr lang="en-GB" dirty="0">
              <a:solidFill>
                <a:schemeClr val="accent5"/>
              </a:solidFill>
            </a:endParaRPr>
          </a:p>
        </p:txBody>
      </p:sp>
      <p:cxnSp>
        <p:nvCxnSpPr>
          <p:cNvPr id="21" name="Straight Arrow Connector 20">
            <a:extLst>
              <a:ext uri="{FF2B5EF4-FFF2-40B4-BE49-F238E27FC236}">
                <a16:creationId xmlns:a16="http://schemas.microsoft.com/office/drawing/2014/main" id="{6B713E33-B5DA-3FA0-1800-AAC99A5BFCCF}"/>
              </a:ext>
            </a:extLst>
          </p:cNvPr>
          <p:cNvCxnSpPr>
            <a:cxnSpLocks/>
            <a:endCxn id="4" idx="1"/>
          </p:cNvCxnSpPr>
          <p:nvPr/>
        </p:nvCxnSpPr>
        <p:spPr>
          <a:xfrm>
            <a:off x="5944511" y="4598352"/>
            <a:ext cx="1513387" cy="0"/>
          </a:xfrm>
          <a:prstGeom prst="straightConnector1">
            <a:avLst/>
          </a:prstGeom>
          <a:ln>
            <a:solidFill>
              <a:srgbClr val="FF0000"/>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AEF4A73-45C9-DF9A-E53E-5D711FE170C0}"/>
              </a:ext>
            </a:extLst>
          </p:cNvPr>
          <p:cNvCxnSpPr>
            <a:cxnSpLocks/>
            <a:endCxn id="5" idx="1"/>
          </p:cNvCxnSpPr>
          <p:nvPr/>
        </p:nvCxnSpPr>
        <p:spPr>
          <a:xfrm>
            <a:off x="5944511" y="4311192"/>
            <a:ext cx="1513387" cy="0"/>
          </a:xfrm>
          <a:prstGeom prst="straightConnector1">
            <a:avLst/>
          </a:prstGeom>
          <a:ln>
            <a:solidFill>
              <a:schemeClr val="tx1"/>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F4E86F2-406E-38B9-89DC-57B33B2F8199}"/>
              </a:ext>
            </a:extLst>
          </p:cNvPr>
          <p:cNvCxnSpPr>
            <a:cxnSpLocks/>
            <a:endCxn id="6" idx="1"/>
          </p:cNvCxnSpPr>
          <p:nvPr/>
        </p:nvCxnSpPr>
        <p:spPr>
          <a:xfrm>
            <a:off x="5957863" y="3728982"/>
            <a:ext cx="1500034" cy="7884"/>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D189816-9117-3710-2A32-863B879EC23D}"/>
              </a:ext>
            </a:extLst>
          </p:cNvPr>
          <p:cNvCxnSpPr>
            <a:cxnSpLocks/>
            <a:endCxn id="7" idx="1"/>
          </p:cNvCxnSpPr>
          <p:nvPr/>
        </p:nvCxnSpPr>
        <p:spPr>
          <a:xfrm>
            <a:off x="5957863" y="3443527"/>
            <a:ext cx="1500034" cy="6176"/>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286F103-04A3-35C1-C805-C41F68BD9C73}"/>
              </a:ext>
            </a:extLst>
          </p:cNvPr>
          <p:cNvCxnSpPr>
            <a:cxnSpLocks/>
            <a:endCxn id="8" idx="1"/>
          </p:cNvCxnSpPr>
          <p:nvPr/>
        </p:nvCxnSpPr>
        <p:spPr>
          <a:xfrm>
            <a:off x="5944511" y="2583442"/>
            <a:ext cx="1513386" cy="4772"/>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2C07883-F413-5A60-4EE0-1C775C686691}"/>
              </a:ext>
            </a:extLst>
          </p:cNvPr>
          <p:cNvCxnSpPr>
            <a:cxnSpLocks/>
            <a:endCxn id="9" idx="1"/>
          </p:cNvCxnSpPr>
          <p:nvPr/>
        </p:nvCxnSpPr>
        <p:spPr>
          <a:xfrm>
            <a:off x="5951033" y="2872367"/>
            <a:ext cx="1506864" cy="3010"/>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A948913-945F-A9DC-6F98-9003EAC7AB0F}"/>
              </a:ext>
            </a:extLst>
          </p:cNvPr>
          <p:cNvCxnSpPr>
            <a:cxnSpLocks/>
            <a:endCxn id="10" idx="1"/>
          </p:cNvCxnSpPr>
          <p:nvPr/>
        </p:nvCxnSpPr>
        <p:spPr>
          <a:xfrm>
            <a:off x="5957863" y="3154574"/>
            <a:ext cx="1500034" cy="7966"/>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A4401FAC-B286-F48F-C09A-5E430CC63630}"/>
              </a:ext>
            </a:extLst>
          </p:cNvPr>
          <p:cNvSpPr txBox="1"/>
          <p:nvPr/>
        </p:nvSpPr>
        <p:spPr>
          <a:xfrm>
            <a:off x="7457897" y="3839363"/>
            <a:ext cx="3432837" cy="369332"/>
          </a:xfrm>
          <a:prstGeom prst="rect">
            <a:avLst/>
          </a:prstGeom>
          <a:noFill/>
        </p:spPr>
        <p:txBody>
          <a:bodyPr wrap="square" rtlCol="0">
            <a:spAutoFit/>
          </a:bodyPr>
          <a:lstStyle/>
          <a:p>
            <a:r>
              <a:rPr lang="en-US" dirty="0">
                <a:solidFill>
                  <a:schemeClr val="accent5"/>
                </a:solidFill>
              </a:rPr>
              <a:t>3. ESC (page 7)</a:t>
            </a:r>
            <a:endParaRPr lang="en-GB" dirty="0">
              <a:solidFill>
                <a:schemeClr val="accent5"/>
              </a:solidFill>
            </a:endParaRPr>
          </a:p>
        </p:txBody>
      </p:sp>
      <p:cxnSp>
        <p:nvCxnSpPr>
          <p:cNvPr id="43" name="Straight Arrow Connector 42">
            <a:extLst>
              <a:ext uri="{FF2B5EF4-FFF2-40B4-BE49-F238E27FC236}">
                <a16:creationId xmlns:a16="http://schemas.microsoft.com/office/drawing/2014/main" id="{30697227-AC02-C4FC-4E81-F4FCCAD32D67}"/>
              </a:ext>
            </a:extLst>
          </p:cNvPr>
          <p:cNvCxnSpPr>
            <a:cxnSpLocks/>
            <a:endCxn id="42" idx="1"/>
          </p:cNvCxnSpPr>
          <p:nvPr/>
        </p:nvCxnSpPr>
        <p:spPr>
          <a:xfrm>
            <a:off x="5957864" y="4022746"/>
            <a:ext cx="1500033" cy="1283"/>
          </a:xfrm>
          <a:prstGeom prst="straightConnector1">
            <a:avLst/>
          </a:prstGeom>
          <a:ln>
            <a:solidFill>
              <a:schemeClr val="accent5"/>
            </a:solidFill>
            <a:headEnd type="oval"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407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B38D64-72E8-0524-1DCA-10342850599D}"/>
              </a:ext>
            </a:extLst>
          </p:cNvPr>
          <p:cNvSpPr>
            <a:spLocks noGrp="1"/>
          </p:cNvSpPr>
          <p:nvPr>
            <p:ph type="title"/>
          </p:nvPr>
        </p:nvSpPr>
        <p:spPr>
          <a:xfrm>
            <a:off x="0" y="0"/>
            <a:ext cx="10515600" cy="681037"/>
          </a:xfrm>
        </p:spPr>
        <p:txBody>
          <a:bodyPr>
            <a:normAutofit/>
          </a:bodyPr>
          <a:lstStyle/>
          <a:p>
            <a:r>
              <a:rPr lang="en-US" sz="3200" dirty="0"/>
              <a:t>5. Ignition Power + Ground</a:t>
            </a:r>
            <a:endParaRPr lang="en-GB" sz="3200" dirty="0"/>
          </a:p>
        </p:txBody>
      </p:sp>
      <p:sp>
        <p:nvSpPr>
          <p:cNvPr id="6" name="Title 1">
            <a:extLst>
              <a:ext uri="{FF2B5EF4-FFF2-40B4-BE49-F238E27FC236}">
                <a16:creationId xmlns:a16="http://schemas.microsoft.com/office/drawing/2014/main" id="{17C980A2-22C9-9591-B640-DDACCC3CAB63}"/>
              </a:ext>
            </a:extLst>
          </p:cNvPr>
          <p:cNvSpPr txBox="1">
            <a:spLocks/>
          </p:cNvSpPr>
          <p:nvPr/>
        </p:nvSpPr>
        <p:spPr>
          <a:xfrm>
            <a:off x="0" y="550856"/>
            <a:ext cx="12086510" cy="6003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t>The wiring for +12V, GND is found under the steering wheel cowling. The cowling is removed by undoing 3x screws.</a:t>
            </a:r>
          </a:p>
          <a:p>
            <a:r>
              <a:rPr lang="en-US" sz="1600" i="1" dirty="0"/>
              <a:t>(Rotate the steering wheel to reveal 2 hidden screws)</a:t>
            </a:r>
          </a:p>
        </p:txBody>
      </p:sp>
      <p:sp>
        <p:nvSpPr>
          <p:cNvPr id="12" name="TextBox 11">
            <a:extLst>
              <a:ext uri="{FF2B5EF4-FFF2-40B4-BE49-F238E27FC236}">
                <a16:creationId xmlns:a16="http://schemas.microsoft.com/office/drawing/2014/main" id="{6CB5B6A5-F79F-1B41-5335-9C29B1242091}"/>
              </a:ext>
            </a:extLst>
          </p:cNvPr>
          <p:cNvSpPr txBox="1"/>
          <p:nvPr/>
        </p:nvSpPr>
        <p:spPr>
          <a:xfrm>
            <a:off x="468156" y="1769012"/>
            <a:ext cx="7111269" cy="1200329"/>
          </a:xfrm>
          <a:prstGeom prst="rect">
            <a:avLst/>
          </a:prstGeom>
          <a:noFill/>
        </p:spPr>
        <p:txBody>
          <a:bodyPr wrap="square" rtlCol="0">
            <a:spAutoFit/>
          </a:bodyPr>
          <a:lstStyle/>
          <a:p>
            <a:r>
              <a:rPr lang="en-US" dirty="0"/>
              <a:t>+12V (Ignition) and Ground are taken from the 10-pin connector (H39):</a:t>
            </a:r>
          </a:p>
          <a:p>
            <a:endParaRPr lang="en-US" dirty="0"/>
          </a:p>
          <a:p>
            <a:r>
              <a:rPr lang="en-US" b="1" dirty="0"/>
              <a:t>Pin number 9 (</a:t>
            </a:r>
            <a:r>
              <a:rPr lang="en-US" b="1" dirty="0">
                <a:solidFill>
                  <a:srgbClr val="FF0000"/>
                </a:solidFill>
              </a:rPr>
              <a:t>Red</a:t>
            </a:r>
            <a:r>
              <a:rPr lang="en-US" b="1" dirty="0"/>
              <a:t>) = </a:t>
            </a:r>
            <a:r>
              <a:rPr lang="en-US" b="1" dirty="0">
                <a:solidFill>
                  <a:srgbClr val="FF0000"/>
                </a:solidFill>
              </a:rPr>
              <a:t>+12V (Ignition)</a:t>
            </a:r>
          </a:p>
          <a:p>
            <a:r>
              <a:rPr lang="en-US" b="1" dirty="0"/>
              <a:t>Pin number 6 (</a:t>
            </a:r>
            <a:r>
              <a:rPr lang="en-US" b="1" dirty="0">
                <a:solidFill>
                  <a:schemeClr val="bg1"/>
                </a:solidFill>
                <a:highlight>
                  <a:srgbClr val="C0C0C0"/>
                </a:highlight>
              </a:rPr>
              <a:t>White</a:t>
            </a:r>
            <a:r>
              <a:rPr lang="en-US" b="1" dirty="0">
                <a:solidFill>
                  <a:schemeClr val="bg1"/>
                </a:solidFill>
              </a:rPr>
              <a:t> </a:t>
            </a:r>
            <a:r>
              <a:rPr lang="en-US" b="1" dirty="0"/>
              <a:t>&amp; black</a:t>
            </a:r>
            <a:r>
              <a:rPr lang="en-US" b="1" dirty="0">
                <a:solidFill>
                  <a:schemeClr val="bg1"/>
                </a:solidFill>
              </a:rPr>
              <a:t> </a:t>
            </a:r>
            <a:r>
              <a:rPr lang="en-US" b="1" dirty="0"/>
              <a:t>stripe) = Ground</a:t>
            </a:r>
            <a:endParaRPr lang="en-GB" b="1" dirty="0"/>
          </a:p>
        </p:txBody>
      </p:sp>
      <p:grpSp>
        <p:nvGrpSpPr>
          <p:cNvPr id="18" name="Group 17">
            <a:extLst>
              <a:ext uri="{FF2B5EF4-FFF2-40B4-BE49-F238E27FC236}">
                <a16:creationId xmlns:a16="http://schemas.microsoft.com/office/drawing/2014/main" id="{831A1BAC-5A7C-B173-3F33-0F25F3A646C5}"/>
              </a:ext>
            </a:extLst>
          </p:cNvPr>
          <p:cNvGrpSpPr/>
          <p:nvPr/>
        </p:nvGrpSpPr>
        <p:grpSpPr>
          <a:xfrm>
            <a:off x="6554709" y="3916215"/>
            <a:ext cx="5531801" cy="2777836"/>
            <a:chOff x="6283036" y="3927764"/>
            <a:chExt cx="5531801" cy="2777836"/>
          </a:xfrm>
        </p:grpSpPr>
        <p:sp>
          <p:nvSpPr>
            <p:cNvPr id="17" name="Rectangle 16">
              <a:extLst>
                <a:ext uri="{FF2B5EF4-FFF2-40B4-BE49-F238E27FC236}">
                  <a16:creationId xmlns:a16="http://schemas.microsoft.com/office/drawing/2014/main" id="{56B57C15-2A4D-5E48-45A3-E2AADB2F73B1}"/>
                </a:ext>
              </a:extLst>
            </p:cNvPr>
            <p:cNvSpPr/>
            <p:nvPr/>
          </p:nvSpPr>
          <p:spPr>
            <a:xfrm>
              <a:off x="6283036" y="3927764"/>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E5C4E515-80A1-C7F5-04B1-54CD7F92C3F9}"/>
                </a:ext>
              </a:extLst>
            </p:cNvPr>
            <p:cNvSpPr txBox="1"/>
            <p:nvPr/>
          </p:nvSpPr>
          <p:spPr>
            <a:xfrm>
              <a:off x="6460005" y="4021290"/>
              <a:ext cx="5354832" cy="954107"/>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10-pin extension harness</a:t>
              </a:r>
              <a:endParaRPr lang="en-US" sz="1400" dirty="0"/>
            </a:p>
            <a:p>
              <a:r>
                <a:rPr lang="en-US" sz="1400" dirty="0">
                  <a:hlinkClick r:id="rId3"/>
                </a:rPr>
                <a:t>Another option that should work</a:t>
              </a:r>
              <a:endParaRPr lang="en-US" sz="1400" dirty="0"/>
            </a:p>
          </p:txBody>
        </p:sp>
        <p:pic>
          <p:nvPicPr>
            <p:cNvPr id="16" name="Picture 15">
              <a:extLst>
                <a:ext uri="{FF2B5EF4-FFF2-40B4-BE49-F238E27FC236}">
                  <a16:creationId xmlns:a16="http://schemas.microsoft.com/office/drawing/2014/main" id="{919170DD-068A-B4CA-9D97-A2E8E91AC449}"/>
                </a:ext>
              </a:extLst>
            </p:cNvPr>
            <p:cNvPicPr>
              <a:picLocks noChangeAspect="1"/>
            </p:cNvPicPr>
            <p:nvPr/>
          </p:nvPicPr>
          <p:blipFill>
            <a:blip r:embed="rId4"/>
            <a:stretch>
              <a:fillRect/>
            </a:stretch>
          </p:blipFill>
          <p:spPr>
            <a:xfrm>
              <a:off x="6460005" y="4975397"/>
              <a:ext cx="4457327" cy="1671046"/>
            </a:xfrm>
            <a:prstGeom prst="rect">
              <a:avLst/>
            </a:prstGeom>
          </p:spPr>
        </p:pic>
      </p:grpSp>
      <p:grpSp>
        <p:nvGrpSpPr>
          <p:cNvPr id="10" name="Group 9">
            <a:extLst>
              <a:ext uri="{FF2B5EF4-FFF2-40B4-BE49-F238E27FC236}">
                <a16:creationId xmlns:a16="http://schemas.microsoft.com/office/drawing/2014/main" id="{20EAA0CC-CB8F-C808-44A5-556991BCB90F}"/>
              </a:ext>
            </a:extLst>
          </p:cNvPr>
          <p:cNvGrpSpPr/>
          <p:nvPr/>
        </p:nvGrpSpPr>
        <p:grpSpPr>
          <a:xfrm>
            <a:off x="1003174" y="3871961"/>
            <a:ext cx="1536184" cy="2005683"/>
            <a:chOff x="1334120" y="4250503"/>
            <a:chExt cx="1536184" cy="2005683"/>
          </a:xfrm>
        </p:grpSpPr>
        <p:pic>
          <p:nvPicPr>
            <p:cNvPr id="13" name="Picture 12">
              <a:extLst>
                <a:ext uri="{FF2B5EF4-FFF2-40B4-BE49-F238E27FC236}">
                  <a16:creationId xmlns:a16="http://schemas.microsoft.com/office/drawing/2014/main" id="{BC954BC1-9D30-36C3-0B2B-36D72DEF2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120" y="4250503"/>
              <a:ext cx="1536184" cy="2005683"/>
            </a:xfrm>
            <a:prstGeom prst="rect">
              <a:avLst/>
            </a:prstGeom>
          </p:spPr>
        </p:pic>
        <p:sp>
          <p:nvSpPr>
            <p:cNvPr id="2" name="Oval 1">
              <a:extLst>
                <a:ext uri="{FF2B5EF4-FFF2-40B4-BE49-F238E27FC236}">
                  <a16:creationId xmlns:a16="http://schemas.microsoft.com/office/drawing/2014/main" id="{831D1F13-B2FC-A6BB-C632-92A6818E3511}"/>
                </a:ext>
              </a:extLst>
            </p:cNvPr>
            <p:cNvSpPr/>
            <p:nvPr/>
          </p:nvSpPr>
          <p:spPr>
            <a:xfrm>
              <a:off x="1636929" y="5394302"/>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5EC39832-D190-81AF-2EB5-65D0A0EE59E4}"/>
                </a:ext>
              </a:extLst>
            </p:cNvPr>
            <p:cNvSpPr/>
            <p:nvPr/>
          </p:nvSpPr>
          <p:spPr>
            <a:xfrm>
              <a:off x="2144564" y="5388820"/>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365C2DC9-58ED-E669-D686-93BDC96C4D40}"/>
              </a:ext>
            </a:extLst>
          </p:cNvPr>
          <p:cNvPicPr>
            <a:picLocks noChangeAspect="1"/>
          </p:cNvPicPr>
          <p:nvPr/>
        </p:nvPicPr>
        <p:blipFill>
          <a:blip r:embed="rId6">
            <a:extLst>
              <a:ext uri="{28A0092B-C50C-407E-A947-70E740481C1C}">
                <a14:useLocalDpi xmlns:a14="http://schemas.microsoft.com/office/drawing/2010/main" val="0"/>
              </a:ext>
            </a:extLst>
          </a:blip>
          <a:srcRect l="22850" t="33548" r="9300" b="8775"/>
          <a:stretch/>
        </p:blipFill>
        <p:spPr>
          <a:xfrm>
            <a:off x="8603224" y="1534471"/>
            <a:ext cx="2775965" cy="1769807"/>
          </a:xfrm>
          <a:prstGeom prst="rect">
            <a:avLst/>
          </a:prstGeom>
        </p:spPr>
      </p:pic>
      <p:pic>
        <p:nvPicPr>
          <p:cNvPr id="9" name="Picture 8" descr="A hand holding a wire&#10;&#10;AI-generated content may be incorrect.">
            <a:extLst>
              <a:ext uri="{FF2B5EF4-FFF2-40B4-BE49-F238E27FC236}">
                <a16:creationId xmlns:a16="http://schemas.microsoft.com/office/drawing/2014/main" id="{F87C0BCD-E028-C37A-95CF-29B0E68BC1BA}"/>
              </a:ext>
            </a:extLst>
          </p:cNvPr>
          <p:cNvPicPr>
            <a:picLocks noChangeAspect="1"/>
          </p:cNvPicPr>
          <p:nvPr/>
        </p:nvPicPr>
        <p:blipFill>
          <a:blip r:embed="rId7">
            <a:extLst>
              <a:ext uri="{28A0092B-C50C-407E-A947-70E740481C1C}">
                <a14:useLocalDpi xmlns:a14="http://schemas.microsoft.com/office/drawing/2010/main" val="0"/>
              </a:ext>
            </a:extLst>
          </a:blip>
          <a:srcRect l="9273" t="8817" r="14538" b="37968"/>
          <a:stretch/>
        </p:blipFill>
        <p:spPr>
          <a:xfrm>
            <a:off x="3037057" y="3663259"/>
            <a:ext cx="2496921" cy="2325329"/>
          </a:xfrm>
          <a:prstGeom prst="rect">
            <a:avLst/>
          </a:prstGeom>
        </p:spPr>
      </p:pic>
      <p:cxnSp>
        <p:nvCxnSpPr>
          <p:cNvPr id="15" name="Straight Arrow Connector 14">
            <a:extLst>
              <a:ext uri="{FF2B5EF4-FFF2-40B4-BE49-F238E27FC236}">
                <a16:creationId xmlns:a16="http://schemas.microsoft.com/office/drawing/2014/main" id="{B7991853-2EE5-CDF9-9AD6-18C086D8214C}"/>
              </a:ext>
            </a:extLst>
          </p:cNvPr>
          <p:cNvCxnSpPr>
            <a:cxnSpLocks/>
          </p:cNvCxnSpPr>
          <p:nvPr/>
        </p:nvCxnSpPr>
        <p:spPr>
          <a:xfrm flipH="1">
            <a:off x="10569677" y="1151223"/>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88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E72D-1DDE-5355-CB9B-01E61847B6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E969F3-65D5-C5B5-281C-8BC68B2A0FD0}"/>
              </a:ext>
            </a:extLst>
          </p:cNvPr>
          <p:cNvSpPr>
            <a:spLocks noGrp="1"/>
          </p:cNvSpPr>
          <p:nvPr>
            <p:ph type="title"/>
          </p:nvPr>
        </p:nvSpPr>
        <p:spPr>
          <a:xfrm>
            <a:off x="0" y="0"/>
            <a:ext cx="10515600" cy="681037"/>
          </a:xfrm>
        </p:spPr>
        <p:txBody>
          <a:bodyPr>
            <a:normAutofit/>
          </a:bodyPr>
          <a:lstStyle/>
          <a:p>
            <a:r>
              <a:rPr lang="en-US" sz="3200" dirty="0"/>
              <a:t>6. Lane Departure Alert</a:t>
            </a:r>
            <a:endParaRPr lang="en-GB" sz="3200" dirty="0"/>
          </a:p>
        </p:txBody>
      </p:sp>
      <p:sp>
        <p:nvSpPr>
          <p:cNvPr id="6" name="Title 1">
            <a:extLst>
              <a:ext uri="{FF2B5EF4-FFF2-40B4-BE49-F238E27FC236}">
                <a16:creationId xmlns:a16="http://schemas.microsoft.com/office/drawing/2014/main" id="{7FC2B746-4C38-7DCD-E756-20570D9A9DF6}"/>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for LDA is also found under the steering wheel cowling</a:t>
            </a:r>
          </a:p>
        </p:txBody>
      </p:sp>
      <p:sp>
        <p:nvSpPr>
          <p:cNvPr id="12" name="TextBox 11">
            <a:extLst>
              <a:ext uri="{FF2B5EF4-FFF2-40B4-BE49-F238E27FC236}">
                <a16:creationId xmlns:a16="http://schemas.microsoft.com/office/drawing/2014/main" id="{1C60105E-D471-6C79-0D41-9F8A75355798}"/>
              </a:ext>
            </a:extLst>
          </p:cNvPr>
          <p:cNvSpPr txBox="1"/>
          <p:nvPr/>
        </p:nvSpPr>
        <p:spPr>
          <a:xfrm>
            <a:off x="528442" y="1554293"/>
            <a:ext cx="7111269" cy="923330"/>
          </a:xfrm>
          <a:prstGeom prst="rect">
            <a:avLst/>
          </a:prstGeom>
          <a:noFill/>
        </p:spPr>
        <p:txBody>
          <a:bodyPr wrap="square" rtlCol="0">
            <a:spAutoFit/>
          </a:bodyPr>
          <a:lstStyle/>
          <a:p>
            <a:r>
              <a:rPr lang="en-US" dirty="0"/>
              <a:t>LDA is taken from the 14-pin connector (H60):</a:t>
            </a:r>
          </a:p>
          <a:p>
            <a:endParaRPr lang="en-US" dirty="0"/>
          </a:p>
          <a:p>
            <a:r>
              <a:rPr lang="en-US" b="1" dirty="0"/>
              <a:t>Pin number 6 (</a:t>
            </a:r>
            <a:r>
              <a:rPr lang="en-US" b="1" dirty="0">
                <a:solidFill>
                  <a:schemeClr val="bg1"/>
                </a:solidFill>
                <a:highlight>
                  <a:srgbClr val="C0C0C0"/>
                </a:highlight>
              </a:rPr>
              <a:t>White</a:t>
            </a:r>
            <a:r>
              <a:rPr lang="en-US" b="1" dirty="0"/>
              <a:t>) = </a:t>
            </a:r>
            <a:r>
              <a:rPr lang="en-US" b="1" dirty="0">
                <a:solidFill>
                  <a:srgbClr val="FFC000"/>
                </a:solidFill>
              </a:rPr>
              <a:t>Lane Departure Alert (LDA)</a:t>
            </a:r>
          </a:p>
        </p:txBody>
      </p:sp>
      <p:grpSp>
        <p:nvGrpSpPr>
          <p:cNvPr id="18" name="Group 17">
            <a:extLst>
              <a:ext uri="{FF2B5EF4-FFF2-40B4-BE49-F238E27FC236}">
                <a16:creationId xmlns:a16="http://schemas.microsoft.com/office/drawing/2014/main" id="{093CEE96-A5F9-A493-7AFC-BBA96F50B734}"/>
              </a:ext>
            </a:extLst>
          </p:cNvPr>
          <p:cNvGrpSpPr/>
          <p:nvPr/>
        </p:nvGrpSpPr>
        <p:grpSpPr>
          <a:xfrm>
            <a:off x="6471293" y="3905855"/>
            <a:ext cx="5531801" cy="2777836"/>
            <a:chOff x="6471293" y="3905855"/>
            <a:chExt cx="5531801" cy="2777836"/>
          </a:xfrm>
        </p:grpSpPr>
        <p:sp>
          <p:nvSpPr>
            <p:cNvPr id="3" name="Rectangle 2">
              <a:extLst>
                <a:ext uri="{FF2B5EF4-FFF2-40B4-BE49-F238E27FC236}">
                  <a16:creationId xmlns:a16="http://schemas.microsoft.com/office/drawing/2014/main" id="{6590A68E-D851-EAEE-AA2E-96B4078EB01E}"/>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65D151A3-DAC1-F649-0815-4C61068B222F}"/>
                </a:ext>
              </a:extLst>
            </p:cNvPr>
            <p:cNvSpPr txBox="1"/>
            <p:nvPr/>
          </p:nvSpPr>
          <p:spPr>
            <a:xfrm>
              <a:off x="6648262" y="3999381"/>
              <a:ext cx="5354832" cy="738664"/>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14-pin extension harness</a:t>
              </a:r>
              <a:endParaRPr lang="en-US" sz="1400" dirty="0"/>
            </a:p>
          </p:txBody>
        </p:sp>
        <p:pic>
          <p:nvPicPr>
            <p:cNvPr id="17" name="Picture 16">
              <a:extLst>
                <a:ext uri="{FF2B5EF4-FFF2-40B4-BE49-F238E27FC236}">
                  <a16:creationId xmlns:a16="http://schemas.microsoft.com/office/drawing/2014/main" id="{D8E9BD39-00EF-88DB-B21D-81BB6ECB3EB5}"/>
                </a:ext>
              </a:extLst>
            </p:cNvPr>
            <p:cNvPicPr>
              <a:picLocks noChangeAspect="1"/>
            </p:cNvPicPr>
            <p:nvPr/>
          </p:nvPicPr>
          <p:blipFill>
            <a:blip r:embed="rId3"/>
            <a:stretch>
              <a:fillRect/>
            </a:stretch>
          </p:blipFill>
          <p:spPr>
            <a:xfrm>
              <a:off x="6648262" y="4831571"/>
              <a:ext cx="4796497" cy="1684213"/>
            </a:xfrm>
            <a:prstGeom prst="rect">
              <a:avLst/>
            </a:prstGeom>
          </p:spPr>
        </p:pic>
      </p:grpSp>
      <p:grpSp>
        <p:nvGrpSpPr>
          <p:cNvPr id="10" name="Group 9">
            <a:extLst>
              <a:ext uri="{FF2B5EF4-FFF2-40B4-BE49-F238E27FC236}">
                <a16:creationId xmlns:a16="http://schemas.microsoft.com/office/drawing/2014/main" id="{44BE3E6A-C9B9-27E1-843E-6A5E31564FA3}"/>
              </a:ext>
            </a:extLst>
          </p:cNvPr>
          <p:cNvGrpSpPr/>
          <p:nvPr/>
        </p:nvGrpSpPr>
        <p:grpSpPr>
          <a:xfrm>
            <a:off x="847989" y="3258845"/>
            <a:ext cx="2050203" cy="2332707"/>
            <a:chOff x="454700" y="4183077"/>
            <a:chExt cx="2050203" cy="2332707"/>
          </a:xfrm>
        </p:grpSpPr>
        <p:pic>
          <p:nvPicPr>
            <p:cNvPr id="8" name="Picture 7">
              <a:extLst>
                <a:ext uri="{FF2B5EF4-FFF2-40B4-BE49-F238E27FC236}">
                  <a16:creationId xmlns:a16="http://schemas.microsoft.com/office/drawing/2014/main" id="{EF8A8CEF-539E-7F97-D451-3700AD68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00" y="4183077"/>
              <a:ext cx="2050203" cy="2332707"/>
            </a:xfrm>
            <a:prstGeom prst="rect">
              <a:avLst/>
            </a:prstGeom>
          </p:spPr>
        </p:pic>
        <p:sp>
          <p:nvSpPr>
            <p:cNvPr id="2" name="Oval 1">
              <a:extLst>
                <a:ext uri="{FF2B5EF4-FFF2-40B4-BE49-F238E27FC236}">
                  <a16:creationId xmlns:a16="http://schemas.microsoft.com/office/drawing/2014/main" id="{1099D924-3F47-5EA8-7715-617052590684}"/>
                </a:ext>
              </a:extLst>
            </p:cNvPr>
            <p:cNvSpPr/>
            <p:nvPr/>
          </p:nvSpPr>
          <p:spPr>
            <a:xfrm>
              <a:off x="1775076" y="5321939"/>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63D49696-CED5-8A2D-2976-7C120C6BD80F}"/>
              </a:ext>
            </a:extLst>
          </p:cNvPr>
          <p:cNvPicPr>
            <a:picLocks noChangeAspect="1"/>
          </p:cNvPicPr>
          <p:nvPr/>
        </p:nvPicPr>
        <p:blipFill>
          <a:blip r:embed="rId5">
            <a:extLst>
              <a:ext uri="{28A0092B-C50C-407E-A947-70E740481C1C}">
                <a14:useLocalDpi xmlns:a14="http://schemas.microsoft.com/office/drawing/2010/main" val="0"/>
              </a:ext>
            </a:extLst>
          </a:blip>
          <a:srcRect l="22850" t="33548" r="9300" b="8775"/>
          <a:stretch/>
        </p:blipFill>
        <p:spPr>
          <a:xfrm>
            <a:off x="8155856" y="1216919"/>
            <a:ext cx="2775965" cy="1769807"/>
          </a:xfrm>
          <a:prstGeom prst="rect">
            <a:avLst/>
          </a:prstGeom>
        </p:spPr>
      </p:pic>
      <p:cxnSp>
        <p:nvCxnSpPr>
          <p:cNvPr id="9" name="Straight Arrow Connector 8">
            <a:extLst>
              <a:ext uri="{FF2B5EF4-FFF2-40B4-BE49-F238E27FC236}">
                <a16:creationId xmlns:a16="http://schemas.microsoft.com/office/drawing/2014/main" id="{A9DF309F-1DF1-3766-3B62-2FC87A70F22F}"/>
              </a:ext>
            </a:extLst>
          </p:cNvPr>
          <p:cNvCxnSpPr>
            <a:cxnSpLocks/>
          </p:cNvCxnSpPr>
          <p:nvPr/>
        </p:nvCxnSpPr>
        <p:spPr>
          <a:xfrm flipH="1">
            <a:off x="9134167" y="681037"/>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descr="A hand holding a plugged into a computer&#10;&#10;AI-generated content may be incorrect.">
            <a:extLst>
              <a:ext uri="{FF2B5EF4-FFF2-40B4-BE49-F238E27FC236}">
                <a16:creationId xmlns:a16="http://schemas.microsoft.com/office/drawing/2014/main" id="{9E364119-77EE-A215-43D3-58F77EE958B5}"/>
              </a:ext>
            </a:extLst>
          </p:cNvPr>
          <p:cNvPicPr>
            <a:picLocks noChangeAspect="1"/>
          </p:cNvPicPr>
          <p:nvPr/>
        </p:nvPicPr>
        <p:blipFill>
          <a:blip r:embed="rId6">
            <a:extLst>
              <a:ext uri="{28A0092B-C50C-407E-A947-70E740481C1C}">
                <a14:useLocalDpi xmlns:a14="http://schemas.microsoft.com/office/drawing/2010/main" val="0"/>
              </a:ext>
            </a:extLst>
          </a:blip>
          <a:srcRect l="27060" t="32688" r="23524" b="30912"/>
          <a:stretch/>
        </p:blipFill>
        <p:spPr>
          <a:xfrm>
            <a:off x="3274862" y="3502852"/>
            <a:ext cx="2129704" cy="2091706"/>
          </a:xfrm>
          <a:prstGeom prst="rect">
            <a:avLst/>
          </a:prstGeom>
        </p:spPr>
      </p:pic>
    </p:spTree>
    <p:extLst>
      <p:ext uri="{BB962C8B-B14F-4D97-AF65-F5344CB8AC3E}">
        <p14:creationId xmlns:p14="http://schemas.microsoft.com/office/powerpoint/2010/main" val="14415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79F0-2DCC-AE7A-03C3-7547716233E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9CEC3C-095C-575A-D3D1-BAEEA958DB4B}"/>
              </a:ext>
            </a:extLst>
          </p:cNvPr>
          <p:cNvSpPr>
            <a:spLocks noGrp="1"/>
          </p:cNvSpPr>
          <p:nvPr>
            <p:ph type="title"/>
          </p:nvPr>
        </p:nvSpPr>
        <p:spPr>
          <a:xfrm>
            <a:off x="0" y="0"/>
            <a:ext cx="10515600" cy="681037"/>
          </a:xfrm>
        </p:spPr>
        <p:txBody>
          <a:bodyPr>
            <a:normAutofit/>
          </a:bodyPr>
          <a:lstStyle/>
          <a:p>
            <a:r>
              <a:rPr lang="en-US" sz="3200" dirty="0"/>
              <a:t>7. iMT, ESC, Auto Stop/Start</a:t>
            </a:r>
            <a:endParaRPr lang="en-GB" sz="3200" dirty="0"/>
          </a:p>
        </p:txBody>
      </p:sp>
      <p:sp>
        <p:nvSpPr>
          <p:cNvPr id="6" name="Title 1">
            <a:extLst>
              <a:ext uri="{FF2B5EF4-FFF2-40B4-BE49-F238E27FC236}">
                <a16:creationId xmlns:a16="http://schemas.microsoft.com/office/drawing/2014/main" id="{BB21B0F7-B454-5414-C24A-04FC2EC9A50C}"/>
              </a:ext>
            </a:extLst>
          </p:cNvPr>
          <p:cNvSpPr txBox="1">
            <a:spLocks/>
          </p:cNvSpPr>
          <p:nvPr/>
        </p:nvSpPr>
        <p:spPr>
          <a:xfrm>
            <a:off x="0" y="550856"/>
            <a:ext cx="9469582"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iMT, ESC, and Auto Stop/Start is found under the centre console</a:t>
            </a:r>
          </a:p>
          <a:p>
            <a:r>
              <a:rPr lang="en-US" sz="1800" i="1" dirty="0"/>
              <a:t>(plugged into the iMT/ESC/Auto stop start button)</a:t>
            </a:r>
          </a:p>
        </p:txBody>
      </p:sp>
      <p:sp>
        <p:nvSpPr>
          <p:cNvPr id="2" name="TextBox 1">
            <a:extLst>
              <a:ext uri="{FF2B5EF4-FFF2-40B4-BE49-F238E27FC236}">
                <a16:creationId xmlns:a16="http://schemas.microsoft.com/office/drawing/2014/main" id="{68FCD851-C104-5A91-0928-700D44DC2B01}"/>
              </a:ext>
            </a:extLst>
          </p:cNvPr>
          <p:cNvSpPr txBox="1"/>
          <p:nvPr/>
        </p:nvSpPr>
        <p:spPr>
          <a:xfrm>
            <a:off x="297943" y="1818949"/>
            <a:ext cx="10086038" cy="1200329"/>
          </a:xfrm>
          <a:prstGeom prst="rect">
            <a:avLst/>
          </a:prstGeom>
          <a:noFill/>
        </p:spPr>
        <p:txBody>
          <a:bodyPr wrap="square" rtlCol="0">
            <a:spAutoFit/>
          </a:bodyPr>
          <a:lstStyle/>
          <a:p>
            <a:r>
              <a:rPr lang="en-US" dirty="0"/>
              <a:t>iMT and Auto Stop/Start are both found on the 8-pin connector that plugs into the button unit:</a:t>
            </a:r>
          </a:p>
          <a:p>
            <a:r>
              <a:rPr lang="en-US" b="1" dirty="0"/>
              <a:t>Pin number 8 (Black) = </a:t>
            </a:r>
            <a:r>
              <a:rPr lang="en-US" b="1" dirty="0">
                <a:solidFill>
                  <a:srgbClr val="0070C0"/>
                </a:solidFill>
              </a:rPr>
              <a:t>iMT</a:t>
            </a:r>
          </a:p>
          <a:p>
            <a:r>
              <a:rPr lang="en-US" b="1" dirty="0"/>
              <a:t>Pin number 7 (</a:t>
            </a:r>
            <a:r>
              <a:rPr lang="en-US" b="1" dirty="0">
                <a:solidFill>
                  <a:schemeClr val="accent5"/>
                </a:solidFill>
              </a:rPr>
              <a:t>Purple</a:t>
            </a:r>
            <a:r>
              <a:rPr lang="en-US" b="1" dirty="0"/>
              <a:t>) = ESC</a:t>
            </a:r>
          </a:p>
          <a:p>
            <a:r>
              <a:rPr lang="en-US" b="1" dirty="0"/>
              <a:t>Pin number 6 (Black) = </a:t>
            </a:r>
            <a:r>
              <a:rPr lang="en-US" b="1" dirty="0">
                <a:solidFill>
                  <a:srgbClr val="7C3C3C"/>
                </a:solidFill>
              </a:rPr>
              <a:t>Auto stop/start</a:t>
            </a:r>
          </a:p>
        </p:txBody>
      </p:sp>
      <p:grpSp>
        <p:nvGrpSpPr>
          <p:cNvPr id="3" name="Group 2">
            <a:extLst>
              <a:ext uri="{FF2B5EF4-FFF2-40B4-BE49-F238E27FC236}">
                <a16:creationId xmlns:a16="http://schemas.microsoft.com/office/drawing/2014/main" id="{C895B7A6-102D-0251-733C-943A5078ECE5}"/>
              </a:ext>
            </a:extLst>
          </p:cNvPr>
          <p:cNvGrpSpPr/>
          <p:nvPr/>
        </p:nvGrpSpPr>
        <p:grpSpPr>
          <a:xfrm>
            <a:off x="2954555" y="3456169"/>
            <a:ext cx="2001835" cy="2479841"/>
            <a:chOff x="0" y="0"/>
            <a:chExt cx="2009954" cy="2518914"/>
          </a:xfrm>
        </p:grpSpPr>
        <p:pic>
          <p:nvPicPr>
            <p:cNvPr id="7" name="Picture 6">
              <a:extLst>
                <a:ext uri="{FF2B5EF4-FFF2-40B4-BE49-F238E27FC236}">
                  <a16:creationId xmlns:a16="http://schemas.microsoft.com/office/drawing/2014/main" id="{9EBE4CA1-3DCA-CDF8-4023-3094028B0C44}"/>
                </a:ext>
              </a:extLst>
            </p:cNvPr>
            <p:cNvPicPr>
              <a:picLocks noChangeAspect="1"/>
            </p:cNvPicPr>
            <p:nvPr/>
          </p:nvPicPr>
          <p:blipFill rotWithShape="1">
            <a:blip r:embed="rId2">
              <a:extLst>
                <a:ext uri="{28A0092B-C50C-407E-A947-70E740481C1C}">
                  <a14:useLocalDpi xmlns:a14="http://schemas.microsoft.com/office/drawing/2010/main" val="0"/>
                </a:ext>
              </a:extLst>
            </a:blip>
            <a:srcRect l="39336" t="35162" r="34020" b="39794"/>
            <a:stretch/>
          </p:blipFill>
          <p:spPr>
            <a:xfrm>
              <a:off x="0" y="0"/>
              <a:ext cx="2009954" cy="2518914"/>
            </a:xfrm>
            <a:prstGeom prst="rect">
              <a:avLst/>
            </a:prstGeom>
          </p:spPr>
        </p:pic>
        <p:sp>
          <p:nvSpPr>
            <p:cNvPr id="8" name="TextBox 39">
              <a:extLst>
                <a:ext uri="{FF2B5EF4-FFF2-40B4-BE49-F238E27FC236}">
                  <a16:creationId xmlns:a16="http://schemas.microsoft.com/office/drawing/2014/main" id="{8C2BE042-9446-4AB3-9AA2-90AB1471D0D7}"/>
                </a:ext>
              </a:extLst>
            </p:cNvPr>
            <p:cNvSpPr txBox="1"/>
            <p:nvPr/>
          </p:nvSpPr>
          <p:spPr>
            <a:xfrm>
              <a:off x="408766" y="1022041"/>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9" name="TextBox 40">
              <a:extLst>
                <a:ext uri="{FF2B5EF4-FFF2-40B4-BE49-F238E27FC236}">
                  <a16:creationId xmlns:a16="http://schemas.microsoft.com/office/drawing/2014/main" id="{DF86D3F8-9D3B-4A96-BDA9-E0103F463744}"/>
                </a:ext>
              </a:extLst>
            </p:cNvPr>
            <p:cNvSpPr txBox="1"/>
            <p:nvPr/>
          </p:nvSpPr>
          <p:spPr>
            <a:xfrm>
              <a:off x="761534" y="999816"/>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41">
              <a:extLst>
                <a:ext uri="{FF2B5EF4-FFF2-40B4-BE49-F238E27FC236}">
                  <a16:creationId xmlns:a16="http://schemas.microsoft.com/office/drawing/2014/main" id="{C3954225-766E-499D-90D9-8EDEA0BCFDAF}"/>
                </a:ext>
              </a:extLst>
            </p:cNvPr>
            <p:cNvSpPr txBox="1"/>
            <p:nvPr/>
          </p:nvSpPr>
          <p:spPr>
            <a:xfrm>
              <a:off x="1098153" y="105324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11" name="TextBox 42">
              <a:extLst>
                <a:ext uri="{FF2B5EF4-FFF2-40B4-BE49-F238E27FC236}">
                  <a16:creationId xmlns:a16="http://schemas.microsoft.com/office/drawing/2014/main" id="{D9702C4F-7C37-4709-966C-20D8F44FF06F}"/>
                </a:ext>
              </a:extLst>
            </p:cNvPr>
            <p:cNvSpPr txBox="1"/>
            <p:nvPr/>
          </p:nvSpPr>
          <p:spPr>
            <a:xfrm>
              <a:off x="1408353" y="1099962"/>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12" name="TextBox 43">
              <a:extLst>
                <a:ext uri="{FF2B5EF4-FFF2-40B4-BE49-F238E27FC236}">
                  <a16:creationId xmlns:a16="http://schemas.microsoft.com/office/drawing/2014/main" id="{21944E20-6C5D-43B1-B954-A1DF7ADEF800}"/>
                </a:ext>
              </a:extLst>
            </p:cNvPr>
            <p:cNvSpPr txBox="1"/>
            <p:nvPr/>
          </p:nvSpPr>
          <p:spPr>
            <a:xfrm>
              <a:off x="391231" y="1730349"/>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sp>
          <p:nvSpPr>
            <p:cNvPr id="13" name="TextBox 44">
              <a:extLst>
                <a:ext uri="{FF2B5EF4-FFF2-40B4-BE49-F238E27FC236}">
                  <a16:creationId xmlns:a16="http://schemas.microsoft.com/office/drawing/2014/main" id="{B175CBAB-19D2-44D8-B448-BA43185E0D86}"/>
                </a:ext>
              </a:extLst>
            </p:cNvPr>
            <p:cNvSpPr txBox="1"/>
            <p:nvPr/>
          </p:nvSpPr>
          <p:spPr>
            <a:xfrm>
              <a:off x="727850" y="1763657"/>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45">
              <a:extLst>
                <a:ext uri="{FF2B5EF4-FFF2-40B4-BE49-F238E27FC236}">
                  <a16:creationId xmlns:a16="http://schemas.microsoft.com/office/drawing/2014/main" id="{3C22A97F-C01C-43BF-962A-C8A46469D403}"/>
                </a:ext>
              </a:extLst>
            </p:cNvPr>
            <p:cNvSpPr txBox="1"/>
            <p:nvPr/>
          </p:nvSpPr>
          <p:spPr>
            <a:xfrm>
              <a:off x="1038050" y="1743315"/>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5" name="TextBox 46">
              <a:extLst>
                <a:ext uri="{FF2B5EF4-FFF2-40B4-BE49-F238E27FC236}">
                  <a16:creationId xmlns:a16="http://schemas.microsoft.com/office/drawing/2014/main" id="{B8999553-A5FC-48BE-A51D-F5B2FAB8EAE2}"/>
                </a:ext>
              </a:extLst>
            </p:cNvPr>
            <p:cNvSpPr txBox="1"/>
            <p:nvPr/>
          </p:nvSpPr>
          <p:spPr>
            <a:xfrm>
              <a:off x="1361459" y="175650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grpSp>
      <p:sp>
        <p:nvSpPr>
          <p:cNvPr id="16" name="Rectangle 15">
            <a:extLst>
              <a:ext uri="{FF2B5EF4-FFF2-40B4-BE49-F238E27FC236}">
                <a16:creationId xmlns:a16="http://schemas.microsoft.com/office/drawing/2014/main" id="{05A882E0-399B-882C-B0EE-5848BF53990C}"/>
              </a:ext>
            </a:extLst>
          </p:cNvPr>
          <p:cNvSpPr/>
          <p:nvPr/>
        </p:nvSpPr>
        <p:spPr>
          <a:xfrm>
            <a:off x="7866574" y="5700889"/>
            <a:ext cx="4150374" cy="1035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t>This 8-pin connector is:</a:t>
            </a:r>
          </a:p>
          <a:p>
            <a:endParaRPr lang="en-US" sz="1400" dirty="0"/>
          </a:p>
          <a:p>
            <a:r>
              <a:rPr lang="en-US" sz="1400" dirty="0"/>
              <a:t>Plug: Tokai Rika 4A1330-000 (Toyota 90980-12910)</a:t>
            </a:r>
          </a:p>
          <a:p>
            <a:r>
              <a:rPr lang="en-US" sz="1400" dirty="0"/>
              <a:t>Socket: Tokai Rika 4B1160-000</a:t>
            </a:r>
          </a:p>
        </p:txBody>
      </p:sp>
      <p:pic>
        <p:nvPicPr>
          <p:cNvPr id="4" name="Picture 3">
            <a:extLst>
              <a:ext uri="{FF2B5EF4-FFF2-40B4-BE49-F238E27FC236}">
                <a16:creationId xmlns:a16="http://schemas.microsoft.com/office/drawing/2014/main" id="{B2EC8FBA-B2EF-A577-F391-EA4A6DD374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01" b="23530"/>
          <a:stretch/>
        </p:blipFill>
        <p:spPr>
          <a:xfrm>
            <a:off x="5599826" y="3565766"/>
            <a:ext cx="2895950" cy="1946605"/>
          </a:xfrm>
          <a:prstGeom prst="rect">
            <a:avLst/>
          </a:prstGeom>
        </p:spPr>
      </p:pic>
    </p:spTree>
    <p:extLst>
      <p:ext uri="{BB962C8B-B14F-4D97-AF65-F5344CB8AC3E}">
        <p14:creationId xmlns:p14="http://schemas.microsoft.com/office/powerpoint/2010/main" val="12672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28AC-7439-7FDF-3641-38062821CA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5B2D2A-818A-E5A3-A7BE-BE96C61C1385}"/>
              </a:ext>
            </a:extLst>
          </p:cNvPr>
          <p:cNvSpPr>
            <a:spLocks noGrp="1"/>
          </p:cNvSpPr>
          <p:nvPr>
            <p:ph type="title"/>
          </p:nvPr>
        </p:nvSpPr>
        <p:spPr>
          <a:xfrm>
            <a:off x="0" y="0"/>
            <a:ext cx="10515600" cy="681037"/>
          </a:xfrm>
        </p:spPr>
        <p:txBody>
          <a:bodyPr>
            <a:normAutofit/>
          </a:bodyPr>
          <a:lstStyle/>
          <a:p>
            <a:r>
              <a:rPr lang="en-US" sz="3200" dirty="0"/>
              <a:t>8. Sport / Track Mode</a:t>
            </a:r>
            <a:endParaRPr lang="en-GB" sz="3200" dirty="0"/>
          </a:p>
        </p:txBody>
      </p:sp>
      <p:sp>
        <p:nvSpPr>
          <p:cNvPr id="6" name="Title 1">
            <a:extLst>
              <a:ext uri="{FF2B5EF4-FFF2-40B4-BE49-F238E27FC236}">
                <a16:creationId xmlns:a16="http://schemas.microsoft.com/office/drawing/2014/main" id="{8691E7A3-AD1E-518B-7177-482FA7C7DE57}"/>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Sport/Track mode select is found under the centre console</a:t>
            </a:r>
          </a:p>
          <a:p>
            <a:r>
              <a:rPr lang="en-US" sz="1800" i="1" dirty="0"/>
              <a:t>(plugged into the drive mode rotary button) </a:t>
            </a:r>
          </a:p>
        </p:txBody>
      </p:sp>
      <p:grpSp>
        <p:nvGrpSpPr>
          <p:cNvPr id="2" name="Group 1">
            <a:extLst>
              <a:ext uri="{FF2B5EF4-FFF2-40B4-BE49-F238E27FC236}">
                <a16:creationId xmlns:a16="http://schemas.microsoft.com/office/drawing/2014/main" id="{3F84B4F8-7C43-4E1D-0ABD-B2C40F80FD0A}"/>
              </a:ext>
            </a:extLst>
          </p:cNvPr>
          <p:cNvGrpSpPr/>
          <p:nvPr/>
        </p:nvGrpSpPr>
        <p:grpSpPr>
          <a:xfrm>
            <a:off x="445554" y="4250144"/>
            <a:ext cx="1978992" cy="2199678"/>
            <a:chOff x="0" y="0"/>
            <a:chExt cx="2259965" cy="2485425"/>
          </a:xfrm>
        </p:grpSpPr>
        <p:pic>
          <p:nvPicPr>
            <p:cNvPr id="3" name="Picture 2">
              <a:extLst>
                <a:ext uri="{FF2B5EF4-FFF2-40B4-BE49-F238E27FC236}">
                  <a16:creationId xmlns:a16="http://schemas.microsoft.com/office/drawing/2014/main" id="{6EDCB7E0-D578-5D6C-BDBB-46A2A353B1F9}"/>
                </a:ext>
              </a:extLst>
            </p:cNvPr>
            <p:cNvPicPr>
              <a:picLocks noChangeAspect="1"/>
            </p:cNvPicPr>
            <p:nvPr/>
          </p:nvPicPr>
          <p:blipFill rotWithShape="1">
            <a:blip r:embed="rId3">
              <a:extLst>
                <a:ext uri="{28A0092B-C50C-407E-A947-70E740481C1C}">
                  <a14:useLocalDpi xmlns:a14="http://schemas.microsoft.com/office/drawing/2010/main" val="0"/>
                </a:ext>
              </a:extLst>
            </a:blip>
            <a:srcRect l="37050" t="45810" r="40194" b="35420"/>
            <a:stretch/>
          </p:blipFill>
          <p:spPr>
            <a:xfrm>
              <a:off x="0" y="0"/>
              <a:ext cx="2259965" cy="2485425"/>
            </a:xfrm>
            <a:prstGeom prst="rect">
              <a:avLst/>
            </a:prstGeom>
          </p:spPr>
        </p:pic>
        <p:sp>
          <p:nvSpPr>
            <p:cNvPr id="7" name="TextBox 47">
              <a:extLst>
                <a:ext uri="{FF2B5EF4-FFF2-40B4-BE49-F238E27FC236}">
                  <a16:creationId xmlns:a16="http://schemas.microsoft.com/office/drawing/2014/main" id="{8894AB8C-19A7-47C6-8DB3-B48C1358C2FD}"/>
                </a:ext>
              </a:extLst>
            </p:cNvPr>
            <p:cNvSpPr txBox="1"/>
            <p:nvPr/>
          </p:nvSpPr>
          <p:spPr>
            <a:xfrm>
              <a:off x="407019" y="856038"/>
              <a:ext cx="14507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8" name="TextBox 48">
              <a:extLst>
                <a:ext uri="{FF2B5EF4-FFF2-40B4-BE49-F238E27FC236}">
                  <a16:creationId xmlns:a16="http://schemas.microsoft.com/office/drawing/2014/main" id="{369819BE-84AC-409D-9906-51020E16D667}"/>
                </a:ext>
              </a:extLst>
            </p:cNvPr>
            <p:cNvSpPr txBox="1"/>
            <p:nvPr/>
          </p:nvSpPr>
          <p:spPr>
            <a:xfrm>
              <a:off x="632427" y="858687"/>
              <a:ext cx="128515"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9" name="TextBox 49">
              <a:extLst>
                <a:ext uri="{FF2B5EF4-FFF2-40B4-BE49-F238E27FC236}">
                  <a16:creationId xmlns:a16="http://schemas.microsoft.com/office/drawing/2014/main" id="{491F6802-282C-4533-A9D7-20AED6F1D902}"/>
                </a:ext>
              </a:extLst>
            </p:cNvPr>
            <p:cNvSpPr txBox="1"/>
            <p:nvPr/>
          </p:nvSpPr>
          <p:spPr>
            <a:xfrm>
              <a:off x="834071" y="853387"/>
              <a:ext cx="13935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50">
              <a:extLst>
                <a:ext uri="{FF2B5EF4-FFF2-40B4-BE49-F238E27FC236}">
                  <a16:creationId xmlns:a16="http://schemas.microsoft.com/office/drawing/2014/main" id="{EA6D20AE-D9D9-43CC-B4BA-803472DC9DAA}"/>
                </a:ext>
              </a:extLst>
            </p:cNvPr>
            <p:cNvSpPr txBox="1"/>
            <p:nvPr/>
          </p:nvSpPr>
          <p:spPr>
            <a:xfrm>
              <a:off x="992369" y="859818"/>
              <a:ext cx="135424"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11" name="TextBox 51">
              <a:extLst>
                <a:ext uri="{FF2B5EF4-FFF2-40B4-BE49-F238E27FC236}">
                  <a16:creationId xmlns:a16="http://schemas.microsoft.com/office/drawing/2014/main" id="{6CD908B9-BBF9-4F58-A614-6378BB4CA97C}"/>
                </a:ext>
              </a:extLst>
            </p:cNvPr>
            <p:cNvSpPr txBox="1"/>
            <p:nvPr/>
          </p:nvSpPr>
          <p:spPr>
            <a:xfrm>
              <a:off x="1176914" y="853387"/>
              <a:ext cx="146107"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sp>
          <p:nvSpPr>
            <p:cNvPr id="12" name="TextBox 52">
              <a:extLst>
                <a:ext uri="{FF2B5EF4-FFF2-40B4-BE49-F238E27FC236}">
                  <a16:creationId xmlns:a16="http://schemas.microsoft.com/office/drawing/2014/main" id="{4ED3FB00-1061-4430-82BA-287AAA4F6D01}"/>
                </a:ext>
              </a:extLst>
            </p:cNvPr>
            <p:cNvSpPr txBox="1"/>
            <p:nvPr/>
          </p:nvSpPr>
          <p:spPr>
            <a:xfrm>
              <a:off x="1366756" y="875330"/>
              <a:ext cx="136968"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3" name="TextBox 53">
              <a:extLst>
                <a:ext uri="{FF2B5EF4-FFF2-40B4-BE49-F238E27FC236}">
                  <a16:creationId xmlns:a16="http://schemas.microsoft.com/office/drawing/2014/main" id="{3DFF23B5-6147-41BA-89A5-34DB29954B6B}"/>
                </a:ext>
              </a:extLst>
            </p:cNvPr>
            <p:cNvSpPr txBox="1"/>
            <p:nvPr/>
          </p:nvSpPr>
          <p:spPr>
            <a:xfrm>
              <a:off x="1563299" y="885169"/>
              <a:ext cx="108412"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54">
              <a:extLst>
                <a:ext uri="{FF2B5EF4-FFF2-40B4-BE49-F238E27FC236}">
                  <a16:creationId xmlns:a16="http://schemas.microsoft.com/office/drawing/2014/main" id="{5C93A850-3025-4C22-B9C1-1197495973E7}"/>
                </a:ext>
              </a:extLst>
            </p:cNvPr>
            <p:cNvSpPr txBox="1"/>
            <p:nvPr/>
          </p:nvSpPr>
          <p:spPr>
            <a:xfrm>
              <a:off x="1773737" y="892360"/>
              <a:ext cx="147686"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grpSp>
      <p:sp>
        <p:nvSpPr>
          <p:cNvPr id="15" name="TextBox 14">
            <a:extLst>
              <a:ext uri="{FF2B5EF4-FFF2-40B4-BE49-F238E27FC236}">
                <a16:creationId xmlns:a16="http://schemas.microsoft.com/office/drawing/2014/main" id="{3592497E-E8C6-B9D1-8298-018ED5F1CE32}"/>
              </a:ext>
            </a:extLst>
          </p:cNvPr>
          <p:cNvSpPr txBox="1"/>
          <p:nvPr/>
        </p:nvSpPr>
        <p:spPr>
          <a:xfrm>
            <a:off x="332580" y="1479045"/>
            <a:ext cx="11443784" cy="2308324"/>
          </a:xfrm>
          <a:prstGeom prst="rect">
            <a:avLst/>
          </a:prstGeom>
          <a:noFill/>
        </p:spPr>
        <p:txBody>
          <a:bodyPr wrap="square" rtlCol="0">
            <a:spAutoFit/>
          </a:bodyPr>
          <a:lstStyle/>
          <a:p>
            <a:r>
              <a:rPr lang="en-US" dirty="0"/>
              <a:t>Sport and Track mode are both found in the 8-pin connector that plugs into the drive mode rotary button.</a:t>
            </a:r>
          </a:p>
          <a:p>
            <a:r>
              <a:rPr lang="en-US" dirty="0"/>
              <a:t>(Note pins 1 and 8 are empty in the plug but still counted here):</a:t>
            </a:r>
          </a:p>
          <a:p>
            <a:endParaRPr lang="en-US" dirty="0"/>
          </a:p>
          <a:p>
            <a:r>
              <a:rPr lang="en-US" b="1" dirty="0"/>
              <a:t>Pin number 4 (</a:t>
            </a:r>
            <a:r>
              <a:rPr lang="en-US" b="1" dirty="0">
                <a:solidFill>
                  <a:schemeClr val="accent6"/>
                </a:solidFill>
              </a:rPr>
              <a:t>Green</a:t>
            </a:r>
            <a:r>
              <a:rPr lang="en-US" b="1" dirty="0"/>
              <a:t>) = </a:t>
            </a:r>
            <a:r>
              <a:rPr lang="en-US" b="1" dirty="0">
                <a:solidFill>
                  <a:srgbClr val="00B050"/>
                </a:solidFill>
              </a:rPr>
              <a:t>Sport</a:t>
            </a:r>
          </a:p>
          <a:p>
            <a:r>
              <a:rPr lang="en-US" b="1" dirty="0"/>
              <a:t>Pin number 6 (</a:t>
            </a:r>
            <a:r>
              <a:rPr lang="en-US" b="1" dirty="0">
                <a:solidFill>
                  <a:srgbClr val="FF0000"/>
                </a:solidFill>
              </a:rPr>
              <a:t>Red</a:t>
            </a:r>
            <a:r>
              <a:rPr lang="en-US" b="1" dirty="0"/>
              <a:t>) = </a:t>
            </a:r>
            <a:r>
              <a:rPr lang="en-US" b="1" dirty="0">
                <a:solidFill>
                  <a:schemeClr val="bg2">
                    <a:lumMod val="50000"/>
                  </a:schemeClr>
                </a:solidFill>
              </a:rPr>
              <a:t>Track</a:t>
            </a:r>
          </a:p>
          <a:p>
            <a:endParaRPr lang="en-US" b="1" dirty="0"/>
          </a:p>
          <a:p>
            <a:r>
              <a:rPr lang="en-US" dirty="0"/>
              <a:t>You can wire both sport and track into the controller and use the slide switch on the PCB to choose between them. The slide switch must be in the appropriate position if you decide to wire only Sport </a:t>
            </a:r>
            <a:r>
              <a:rPr lang="en-US" i="1" dirty="0"/>
              <a:t>or </a:t>
            </a:r>
            <a:r>
              <a:rPr lang="en-US" dirty="0"/>
              <a:t>Track.</a:t>
            </a:r>
          </a:p>
        </p:txBody>
      </p:sp>
      <p:grpSp>
        <p:nvGrpSpPr>
          <p:cNvPr id="24" name="Group 23">
            <a:extLst>
              <a:ext uri="{FF2B5EF4-FFF2-40B4-BE49-F238E27FC236}">
                <a16:creationId xmlns:a16="http://schemas.microsoft.com/office/drawing/2014/main" id="{F673B199-B658-8C43-899C-7CF0BFEB3FFA}"/>
              </a:ext>
            </a:extLst>
          </p:cNvPr>
          <p:cNvGrpSpPr/>
          <p:nvPr/>
        </p:nvGrpSpPr>
        <p:grpSpPr>
          <a:xfrm>
            <a:off x="6485148" y="3961065"/>
            <a:ext cx="5531801" cy="2777836"/>
            <a:chOff x="6471293" y="3905855"/>
            <a:chExt cx="5531801" cy="2777836"/>
          </a:xfrm>
        </p:grpSpPr>
        <p:sp>
          <p:nvSpPr>
            <p:cNvPr id="19" name="Rectangle 18">
              <a:extLst>
                <a:ext uri="{FF2B5EF4-FFF2-40B4-BE49-F238E27FC236}">
                  <a16:creationId xmlns:a16="http://schemas.microsoft.com/office/drawing/2014/main" id="{9FCCA72E-5501-6EA1-B058-F93F2F08BC12}"/>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7485ECE1-809C-18D3-2B72-D703D2F9E536}"/>
                </a:ext>
              </a:extLst>
            </p:cNvPr>
            <p:cNvSpPr txBox="1"/>
            <p:nvPr/>
          </p:nvSpPr>
          <p:spPr>
            <a:xfrm>
              <a:off x="6648262" y="3978599"/>
              <a:ext cx="5354832" cy="954107"/>
            </a:xfrm>
            <a:prstGeom prst="rect">
              <a:avLst/>
            </a:prstGeom>
            <a:noFill/>
          </p:spPr>
          <p:txBody>
            <a:bodyPr wrap="square" rtlCol="0">
              <a:spAutoFit/>
            </a:bodyPr>
            <a:lstStyle/>
            <a:p>
              <a:r>
                <a:rPr lang="en-US" sz="1400" dirty="0"/>
                <a:t>If you don’t want to splice into the factory wiring, a short extension harness can be made up using these connectors:</a:t>
              </a:r>
            </a:p>
            <a:p>
              <a:r>
                <a:rPr lang="en-US" sz="1400" dirty="0">
                  <a:hlinkClick r:id="rId4"/>
                </a:rPr>
                <a:t>8-pin plug + socket + crimp pins</a:t>
              </a:r>
              <a:endParaRPr lang="en-US" sz="1400" dirty="0"/>
            </a:p>
            <a:p>
              <a:r>
                <a:rPr lang="en-US" sz="1400" dirty="0"/>
                <a:t>(choose the “Upper slot female” version)</a:t>
              </a:r>
            </a:p>
          </p:txBody>
        </p:sp>
        <p:pic>
          <p:nvPicPr>
            <p:cNvPr id="23" name="Picture 22">
              <a:extLst>
                <a:ext uri="{FF2B5EF4-FFF2-40B4-BE49-F238E27FC236}">
                  <a16:creationId xmlns:a16="http://schemas.microsoft.com/office/drawing/2014/main" id="{6B5E38E5-5277-532B-A238-AE2BE334DF76}"/>
                </a:ext>
              </a:extLst>
            </p:cNvPr>
            <p:cNvPicPr>
              <a:picLocks noChangeAspect="1"/>
            </p:cNvPicPr>
            <p:nvPr/>
          </p:nvPicPr>
          <p:blipFill>
            <a:blip r:embed="rId5"/>
            <a:stretch>
              <a:fillRect/>
            </a:stretch>
          </p:blipFill>
          <p:spPr>
            <a:xfrm>
              <a:off x="6648262" y="4932706"/>
              <a:ext cx="4229193" cy="1669580"/>
            </a:xfrm>
            <a:prstGeom prst="rect">
              <a:avLst/>
            </a:prstGeom>
          </p:spPr>
        </p:pic>
      </p:grpSp>
      <p:pic>
        <p:nvPicPr>
          <p:cNvPr id="16" name="Picture 15" descr="A close up of a car interior&#10;&#10;AI-generated content may be incorrect.">
            <a:extLst>
              <a:ext uri="{FF2B5EF4-FFF2-40B4-BE49-F238E27FC236}">
                <a16:creationId xmlns:a16="http://schemas.microsoft.com/office/drawing/2014/main" id="{FB567285-4F4B-A4AF-3C77-17CEEC872852}"/>
              </a:ext>
            </a:extLst>
          </p:cNvPr>
          <p:cNvPicPr>
            <a:picLocks noChangeAspect="1"/>
          </p:cNvPicPr>
          <p:nvPr/>
        </p:nvPicPr>
        <p:blipFill>
          <a:blip r:embed="rId6">
            <a:extLst>
              <a:ext uri="{28A0092B-C50C-407E-A947-70E740481C1C}">
                <a14:useLocalDpi xmlns:a14="http://schemas.microsoft.com/office/drawing/2010/main" val="0"/>
              </a:ext>
            </a:extLst>
          </a:blip>
          <a:srcRect l="5842" t="17963" r="14540" b="32545"/>
          <a:stretch/>
        </p:blipFill>
        <p:spPr>
          <a:xfrm>
            <a:off x="2973029" y="4223791"/>
            <a:ext cx="2787445" cy="2310327"/>
          </a:xfrm>
          <a:prstGeom prst="rect">
            <a:avLst/>
          </a:prstGeom>
        </p:spPr>
      </p:pic>
    </p:spTree>
    <p:extLst>
      <p:ext uri="{BB962C8B-B14F-4D97-AF65-F5344CB8AC3E}">
        <p14:creationId xmlns:p14="http://schemas.microsoft.com/office/powerpoint/2010/main" val="135212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E12C6-DAB3-A12F-43C3-ADDED1CF68DE}"/>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9. Helpful Links</a:t>
            </a:r>
            <a:endParaRPr lang="en-GB" sz="3200" dirty="0"/>
          </a:p>
        </p:txBody>
      </p:sp>
      <p:sp>
        <p:nvSpPr>
          <p:cNvPr id="5" name="TextBox 4">
            <a:extLst>
              <a:ext uri="{FF2B5EF4-FFF2-40B4-BE49-F238E27FC236}">
                <a16:creationId xmlns:a16="http://schemas.microsoft.com/office/drawing/2014/main" id="{94F64CC9-5411-FA8A-33B7-8736234BF2E2}"/>
              </a:ext>
            </a:extLst>
          </p:cNvPr>
          <p:cNvSpPr txBox="1"/>
          <p:nvPr/>
        </p:nvSpPr>
        <p:spPr>
          <a:xfrm>
            <a:off x="491836" y="1239982"/>
            <a:ext cx="10255186" cy="1477328"/>
          </a:xfrm>
          <a:prstGeom prst="rect">
            <a:avLst/>
          </a:prstGeom>
          <a:noFill/>
        </p:spPr>
        <p:txBody>
          <a:bodyPr wrap="square" rtlCol="0">
            <a:spAutoFit/>
          </a:bodyPr>
          <a:lstStyle/>
          <a:p>
            <a:r>
              <a:rPr lang="en-US" dirty="0">
                <a:hlinkClick r:id="rId2"/>
              </a:rPr>
              <a:t>Project files and information on GitHub</a:t>
            </a:r>
            <a:endParaRPr lang="en-US" dirty="0"/>
          </a:p>
          <a:p>
            <a:r>
              <a:rPr lang="en-US" dirty="0">
                <a:hlinkClick r:id="rId3"/>
              </a:rPr>
              <a:t>Link to forum post where idea initially discussed by </a:t>
            </a:r>
            <a:r>
              <a:rPr lang="en-US" dirty="0" err="1">
                <a:hlinkClick r:id="rId3"/>
              </a:rPr>
              <a:t>MagnusT</a:t>
            </a:r>
            <a:endParaRPr lang="en-US" dirty="0"/>
          </a:p>
          <a:p>
            <a:r>
              <a:rPr lang="en-US" dirty="0">
                <a:hlinkClick r:id="rId4"/>
              </a:rPr>
              <a:t>How to pull apart the centre console</a:t>
            </a:r>
            <a:endParaRPr lang="en-US" dirty="0"/>
          </a:p>
          <a:p>
            <a:r>
              <a:rPr lang="en-US" dirty="0">
                <a:hlinkClick r:id="rId5"/>
              </a:rPr>
              <a:t>22 AWG wire</a:t>
            </a:r>
            <a:endParaRPr lang="en-US" dirty="0"/>
          </a:p>
          <a:p>
            <a:r>
              <a:rPr lang="en-US" dirty="0">
                <a:hlinkClick r:id="rId6"/>
              </a:rPr>
              <a:t>Ferrule crimp kit</a:t>
            </a:r>
            <a:endParaRPr lang="en-US" dirty="0"/>
          </a:p>
        </p:txBody>
      </p:sp>
    </p:spTree>
    <p:extLst>
      <p:ext uri="{BB962C8B-B14F-4D97-AF65-F5344CB8AC3E}">
        <p14:creationId xmlns:p14="http://schemas.microsoft.com/office/powerpoint/2010/main" val="320686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343</TotalTime>
  <Words>903</Words>
  <Application>Microsoft Office PowerPoint</Application>
  <PresentationFormat>Widescreen</PresentationFormat>
  <Paragraphs>108</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GR Yaris Startup Controller V2.0</vt:lpstr>
      <vt:lpstr>2. Overview - Operation</vt:lpstr>
      <vt:lpstr>PowerPoint Presentation</vt:lpstr>
      <vt:lpstr>4. Controller Wiring</vt:lpstr>
      <vt:lpstr>5. Ignition Power + Ground</vt:lpstr>
      <vt:lpstr>6. Lane Departure Alert</vt:lpstr>
      <vt:lpstr>7. iMT, ESC, Auto Stop/Start</vt:lpstr>
      <vt:lpstr>8. Sport / Track Mode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Norman, Will (DLSLtd,RAL,TEC)</dc:creator>
  <cp:lastModifiedBy>Norman, Will (DLSLtd,RAL,TEC)</cp:lastModifiedBy>
  <cp:revision>43</cp:revision>
  <dcterms:created xsi:type="dcterms:W3CDTF">2025-03-15T17:33:26Z</dcterms:created>
  <dcterms:modified xsi:type="dcterms:W3CDTF">2025-04-04T21:17:08Z</dcterms:modified>
</cp:coreProperties>
</file>